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  <p:sldMasterId id="2147483897" r:id="rId2"/>
  </p:sldMasterIdLst>
  <p:notesMasterIdLst>
    <p:notesMasterId r:id="rId49"/>
  </p:notesMasterIdLst>
  <p:sldIdLst>
    <p:sldId id="327" r:id="rId3"/>
    <p:sldId id="575" r:id="rId4"/>
    <p:sldId id="560" r:id="rId5"/>
    <p:sldId id="561" r:id="rId6"/>
    <p:sldId id="562" r:id="rId7"/>
    <p:sldId id="444" r:id="rId8"/>
    <p:sldId id="507" r:id="rId9"/>
    <p:sldId id="518" r:id="rId10"/>
    <p:sldId id="505" r:id="rId11"/>
    <p:sldId id="506" r:id="rId12"/>
    <p:sldId id="516" r:id="rId13"/>
    <p:sldId id="517" r:id="rId14"/>
    <p:sldId id="522" r:id="rId15"/>
    <p:sldId id="508" r:id="rId16"/>
    <p:sldId id="519" r:id="rId17"/>
    <p:sldId id="520" r:id="rId18"/>
    <p:sldId id="559" r:id="rId19"/>
    <p:sldId id="566" r:id="rId20"/>
    <p:sldId id="509" r:id="rId21"/>
    <p:sldId id="521" r:id="rId22"/>
    <p:sldId id="574" r:id="rId23"/>
    <p:sldId id="568" r:id="rId24"/>
    <p:sldId id="523" r:id="rId25"/>
    <p:sldId id="557" r:id="rId26"/>
    <p:sldId id="524" r:id="rId27"/>
    <p:sldId id="529" r:id="rId28"/>
    <p:sldId id="569" r:id="rId29"/>
    <p:sldId id="532" r:id="rId30"/>
    <p:sldId id="533" r:id="rId31"/>
    <p:sldId id="534" r:id="rId32"/>
    <p:sldId id="541" r:id="rId33"/>
    <p:sldId id="570" r:id="rId34"/>
    <p:sldId id="539" r:id="rId35"/>
    <p:sldId id="540" r:id="rId36"/>
    <p:sldId id="543" r:id="rId37"/>
    <p:sldId id="545" r:id="rId38"/>
    <p:sldId id="547" r:id="rId39"/>
    <p:sldId id="548" r:id="rId40"/>
    <p:sldId id="550" r:id="rId41"/>
    <p:sldId id="571" r:id="rId42"/>
    <p:sldId id="552" r:id="rId43"/>
    <p:sldId id="563" r:id="rId44"/>
    <p:sldId id="556" r:id="rId45"/>
    <p:sldId id="572" r:id="rId46"/>
    <p:sldId id="573" r:id="rId47"/>
    <p:sldId id="356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F3300"/>
    <a:srgbClr val="87E367"/>
    <a:srgbClr val="431869"/>
    <a:srgbClr val="C8DC9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4" autoAdjust="0"/>
    <p:restoredTop sz="99386" autoAdjust="0"/>
  </p:normalViewPr>
  <p:slideViewPr>
    <p:cSldViewPr>
      <p:cViewPr varScale="1">
        <p:scale>
          <a:sx n="79" d="100"/>
          <a:sy n="79" d="100"/>
        </p:scale>
        <p:origin x="158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90" d="100"/>
          <a:sy n="90" d="100"/>
        </p:scale>
        <p:origin x="1086" y="-22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68E513-74EE-4595-A5EF-C32BC7A656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B457E-81B6-4700-A16D-361241C4155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E1872B12-61E7-48A9-BB54-8FD2534C6468}" type="datetimeFigureOut">
              <a:rPr lang="en-US"/>
              <a:pPr>
                <a:defRPr/>
              </a:pPr>
              <a:t>9/11/2023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1DD11D2-42DA-49A3-9F56-A13138B8E3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8940B4F-CFC5-4A87-AEF0-AAE9C19A45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D9FF23-F6D1-4DCC-BBA3-70738E090BA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704AE8-2A91-470F-84AE-D7D4598AE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737D24-7AD5-4A79-9614-D8472FFA4D7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>
            <a:extLst>
              <a:ext uri="{FF2B5EF4-FFF2-40B4-BE49-F238E27FC236}">
                <a16:creationId xmlns:a16="http://schemas.microsoft.com/office/drawing/2014/main" id="{738AEDD2-B7F6-4E9B-BAAA-2189B1AD6C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>
            <a:extLst>
              <a:ext uri="{FF2B5EF4-FFF2-40B4-BE49-F238E27FC236}">
                <a16:creationId xmlns:a16="http://schemas.microsoft.com/office/drawing/2014/main" id="{B1379787-83B0-492D-8628-E276F2E876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8612" name="Slide Number Placeholder 3">
            <a:extLst>
              <a:ext uri="{FF2B5EF4-FFF2-40B4-BE49-F238E27FC236}">
                <a16:creationId xmlns:a16="http://schemas.microsoft.com/office/drawing/2014/main" id="{B762979C-CA44-4175-8801-1637DBA9D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AAD12A6-562F-48BD-9069-057AD114DE25}" type="slidenum">
              <a:rPr lang="en-US" altLang="en-US">
                <a:latin typeface="Times New Roman" panose="02020603050405020304" pitchFamily="18" charset="0"/>
              </a:rPr>
              <a:pPr/>
              <a:t>1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E776D8C7-D363-4C15-BF25-3D7656FC81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CFC87FFF-6177-4F5D-8B80-314DAAF003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Acetabulum fractures are rare injuries that affect a heterogeneous group of patients.</a:t>
            </a:r>
          </a:p>
          <a:p>
            <a:pPr algn="l" rtl="0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Bimodal distribution of patients</a:t>
            </a:r>
          </a:p>
          <a:p>
            <a:pPr algn="l" rtl="0"/>
            <a:r>
              <a:rPr lang="en-US" altLang="en-US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trauma: young patients (M&gt;F= 3:1) ~ 40 years</a:t>
            </a:r>
          </a:p>
          <a:p>
            <a:pPr algn="l" rtl="0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LE trauma: persons ≥ 65</a:t>
            </a:r>
          </a:p>
          <a:p>
            <a:pPr algn="l" rtl="0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Injuries to the acetabulum are often difficult to treat due to its surrounding by many important structures, making access difficult and sometimes dangerous.</a:t>
            </a:r>
          </a:p>
          <a:p>
            <a:pPr algn="l" rtl="0"/>
            <a:endParaRPr lang="en-US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5571D8D0-0AE5-467F-BCA4-F157CBCD00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BB6C8F9-43C1-4FE8-9743-A760D7FF326B}" type="slidenum">
              <a:rPr lang="en-US" altLang="en-US"/>
              <a:pPr/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>
            <a:extLst>
              <a:ext uri="{FF2B5EF4-FFF2-40B4-BE49-F238E27FC236}">
                <a16:creationId xmlns:a16="http://schemas.microsoft.com/office/drawing/2014/main" id="{C7A04E4A-464A-484B-8F04-0F486670F3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>
            <a:extLst>
              <a:ext uri="{FF2B5EF4-FFF2-40B4-BE49-F238E27FC236}">
                <a16:creationId xmlns:a16="http://schemas.microsoft.com/office/drawing/2014/main" id="{07618870-EADE-47CF-84D7-3C359532A2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en-US" altLang="en-US"/>
          </a:p>
        </p:txBody>
      </p:sp>
      <p:sp>
        <p:nvSpPr>
          <p:cNvPr id="70660" name="Slide Number Placeholder 3">
            <a:extLst>
              <a:ext uri="{FF2B5EF4-FFF2-40B4-BE49-F238E27FC236}">
                <a16:creationId xmlns:a16="http://schemas.microsoft.com/office/drawing/2014/main" id="{D1657226-08D9-421C-8EFC-0642143FF1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A0BD917-AD02-4FE5-A8CC-0CF106AEF9B2}" type="slidenum">
              <a:rPr lang="en-US" altLang="en-US"/>
              <a:pPr/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13743FE2-1884-4695-B85A-2A74BC7559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9F6F2765-5779-4DD4-BDFC-FEEEE10234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en-US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E59A830A-54C1-42D5-BF8B-29B3EE498D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C8EEFD-6993-4447-88CC-B6740BB69CBC}" type="slidenum">
              <a:rPr lang="en-US" altLang="en-US"/>
              <a:pPr/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6448C2F2-CEC1-45F0-A055-BFFC3EB1DC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73F999BF-7823-46A1-ACBD-5FAA5C21C9A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en-US" altLang="en-US"/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6B34B6AC-4A6D-4A50-8B60-6E47A82876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F289DE3-41FB-4316-B9F3-FB88BF50B375}" type="slidenum">
              <a:rPr lang="en-US" altLang="en-US"/>
              <a:pPr/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TitleSD.png">
            <a:extLst>
              <a:ext uri="{FF2B5EF4-FFF2-40B4-BE49-F238E27FC236}">
                <a16:creationId xmlns:a16="http://schemas.microsoft.com/office/drawing/2014/main" id="{D21B7E3F-2AB2-4904-890D-AC0D877472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97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/>
          <a:lstStyle>
            <a:lvl1pPr algn="r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E15770-3986-44FA-8417-F6352BD1B0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51638" y="5870575"/>
            <a:ext cx="1212850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0E284A-1516-4381-B0B6-380E650A2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3200" y="5870575"/>
            <a:ext cx="3932238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2D49E3-C94C-4F5E-8E79-06663D669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40688" y="5870575"/>
            <a:ext cx="417512" cy="377825"/>
          </a:xfrm>
        </p:spPr>
        <p:txBody>
          <a:bodyPr/>
          <a:lstStyle>
            <a:lvl1pPr>
              <a:defRPr/>
            </a:lvl1pPr>
          </a:lstStyle>
          <a:p>
            <a:fld id="{F8C1147F-5098-4AF9-9E7C-C04E8844AB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84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97B45357-4518-41F7-BA18-19C3854AB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73F153F-F486-4838-98FB-5EC4C2F0E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3E161A77-1090-4686-A4FB-6658C0897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B960113F-6D04-4943-B1CA-DCF8ACA2D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C141F-823E-4736-8B3C-84C4922EC7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29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AADCA154-6962-4DC8-88EA-6AACF9977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/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9B9A35-9C3E-403A-A505-4ACC8E08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2ABA55-AEB9-41AC-9234-F162339FB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6D81EE-8743-4B6D-B358-C233CD94D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3D670-E7E9-48FC-8AB5-A2F80DB3E5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486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D9DC14D9-33B4-41A0-8772-4C51A16D3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2CBC01-FEF5-466B-AFFA-294AE3BF9D5D}"/>
              </a:ext>
            </a:extLst>
          </p:cNvPr>
          <p:cNvSpPr txBox="1"/>
          <p:nvPr/>
        </p:nvSpPr>
        <p:spPr>
          <a:xfrm>
            <a:off x="422275" y="717550"/>
            <a:ext cx="4572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ea typeface="ＭＳ Ｐゴシック" panose="020B0600070205080204" pitchFamily="34" charset="-128"/>
              </a:rPr>
              <a:t>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F6ECEE-16F3-4AE2-BF74-E7DE43F49D51}"/>
              </a:ext>
            </a:extLst>
          </p:cNvPr>
          <p:cNvSpPr txBox="1"/>
          <p:nvPr/>
        </p:nvSpPr>
        <p:spPr>
          <a:xfrm>
            <a:off x="7735888" y="2751138"/>
            <a:ext cx="4572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9186EB5-7120-4120-82E3-446CB3E7BF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5C58326-EF1D-4AEB-AB16-17E202B6B5D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9BECCB6-972D-48D6-9FB7-6446F54D56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04DA790-C548-494D-BEDB-923CD194FD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988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A0D0FA00-D8EA-4012-A1FB-B8736B6EF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/>
          <a:lstStyle>
            <a:lvl1pPr algn="l">
              <a:defRPr sz="2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0452EE-419D-42FF-933F-85515AB80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F399CE-485B-4C56-AA27-324F70B62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29B473-192F-4562-A8FF-558B952A1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9E88C-4595-4967-89A7-8A8DEC1AFE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282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0F019580-3219-49AF-A997-F4C3BE041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6C6778-96F9-442E-A97E-D295D6CCE973}"/>
              </a:ext>
            </a:extLst>
          </p:cNvPr>
          <p:cNvSpPr txBox="1"/>
          <p:nvPr/>
        </p:nvSpPr>
        <p:spPr>
          <a:xfrm>
            <a:off x="422275" y="717550"/>
            <a:ext cx="4572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ea typeface="ＭＳ Ｐゴシック" panose="020B0600070205080204" pitchFamily="34" charset="-128"/>
              </a:rPr>
              <a:t>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DF7572-E17E-4397-BDBB-79000F0BF667}"/>
              </a:ext>
            </a:extLst>
          </p:cNvPr>
          <p:cNvSpPr txBox="1"/>
          <p:nvPr/>
        </p:nvSpPr>
        <p:spPr>
          <a:xfrm>
            <a:off x="7735888" y="2751138"/>
            <a:ext cx="4572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ea typeface="ＭＳ Ｐゴシック" panose="020B0600070205080204" pitchFamily="34" charset="-128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AA663FD-5D05-4EA1-AAEA-8212843C33E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502280D-16F7-49B7-A0F4-7F7DF5B206F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522121E-D7F1-447D-8FEF-58F606A8D05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D922E65-82A5-4FB8-9E42-8F24EF98EC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5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6F929CEF-3447-4C17-B0D0-330C0437D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7B205FA-B037-4281-AD96-E7657D6783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2D67C0F-4CD5-4B96-BDEF-5543D9F4E3E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0F3C0D6-E2DD-4BE7-A3A8-8E9DA734F2C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E2134FF-DF0A-4E96-AF3A-572E5F051D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8661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E9A27B22-B029-45FB-B60F-1D10105DE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2F0F9C-955F-43B0-8FED-A0C113526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B513F0-F8A6-4B41-9012-46B9AD4A8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0A4456-E702-413A-86A9-C1B61C7D1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15DAF-238E-4751-97D7-9AD290E496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3368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AEB321D3-2D22-4DF4-8339-3E9C40EC16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D53CE1-504E-4C50-A10C-B2A392BAD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97F049-C856-4EAB-B9D4-A40989D6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D36685-EF16-4C28-A7EB-2980FCD79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68EA9-664B-4542-921E-15A39D6F66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7697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41CFD8-FBE8-4C8D-9B4C-8D5706B2B0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C89665D-DABA-4F30-9E58-F746364C53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5EE26B-0372-494F-8AD6-6502DB203B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7BEE7-64A1-4EC4-ABF7-707CA505BB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806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EE9A82-B8B3-4E2D-8C17-1F56B1EAFB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6BD15B-16B0-4DE1-93D6-E365A40B4E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CA00E0-E174-4C79-ABA0-7D8B222E42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581849-0670-4C83-A374-70F40AE421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303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152C8077-2D40-453F-A785-60BC46B98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76C020-7ABE-472D-B15E-F99655FF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ACE42A-0E78-4F10-A149-FDC05B361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68BFFB-82DF-48C5-BCD3-B4591AA57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BBA13-A383-4B93-87F3-6D33F8A9FA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1658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8DBA24-91E7-4801-B639-B6BF268BB8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1BC3D2-C83A-4484-A1B4-683FFD568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46E0ED-4659-48DE-B5A4-77D57F9E2A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844457-B3ED-415C-B5F7-948934F0B5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23533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5EBF52-82FC-47DC-B466-4E7D08199B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238A88-CFE4-4261-8B89-24A0231737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6381B8-F2DF-4420-947E-7FD8997667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61BED9-F26E-44E2-87DA-F8A6F91671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786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7A11F7E-617E-416C-BB7B-E83A5D3770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50F6FCF-2F6C-4C8C-B8C4-BD77454E43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BD01036-ACF9-4205-8F8A-E1F2300B79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343AFA-06D1-4CB5-AE17-AF0CE1F1E7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589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F8303B6-FE22-47FA-BE3B-ECB8AFE30E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8987F91-DBA0-4582-8D75-74C27C2CD4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AC0CDE6-323E-47D7-AA6F-79EC3692B5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B44D0F-59BC-49A5-9F06-C69922373A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897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4CEA67C-C580-4BA9-9B9F-BC30CEE0EB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0051EDA-1B46-4B53-8351-E081E0A7F6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45EA62-652D-4249-A4F1-2C80E9A801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EB270-CB92-4FA7-B799-A40BCF3B88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6991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56E997-610D-495D-AC9B-F875564EBF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5A5A0F-50D1-460D-8226-CE8009F955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30357F-C7B9-4607-9C7A-5D394E59AF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731B2-DE8F-4ED9-8D60-D393D0EE00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024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E46D20-1652-44CB-8F38-2BD1A8FD84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4D06A6-B9E2-43F5-9AF2-7ACFA91F30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CC37F7-1478-41B0-9CF3-0F5AA9915E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19D24-22B9-4B50-A3C1-F6FE5954F0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53526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F78F9C-7B0C-442A-B753-184B0DE320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15BC3C-73E2-4BA3-9DDF-2C8C57A63A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F3BADEF-C9C2-4514-A0CB-46A60B337E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6324B-0382-4D21-86D9-16A297569A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8175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4EC662-3133-43A8-908C-23F90B09CF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52D92F-2220-42BD-9611-4C9EF1A903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B3F533B-48BB-4B69-90FD-A079AC8BD3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268D3-4BC3-4D62-956E-B482427508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819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59E8FC-17E6-4F3F-8503-8438741F14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A187B3-F40A-477A-8E5B-466477ECB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CC9A4F-FC06-4A1E-8993-6D8895A3F7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9D0FBD-FE1D-46AC-B8EA-EBEF9AC744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0563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97A6F917-B05F-40B7-A7BA-EFA91A3A5B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F5C399-D0FD-462D-BB79-07E4DDB32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30E6CC-885F-4C9C-BF4A-40BF4B8E6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A18E5A-BBED-483A-AFFC-765174E3F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06C8C-B31C-465B-8AD1-F388831013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5480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672C1F5-3166-412D-AF94-0006A7DB3D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39B2D34-23E9-4C33-9992-50FF0ADA70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7EABDD9-7978-4102-A0EF-039E21D417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449C1-4DB8-42EF-992D-6466C1B7AA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37946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925396A-F0E7-4898-835E-8ADE4C813C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05128CB-2DD5-4424-BF21-92855A384B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C5C330D-4BF7-4119-8552-9851C6B8F7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CB89DF-0E3A-4965-B943-98BF3095CA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939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AA29EC55-A201-4921-8F78-85790D50C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CBCE87F2-402B-43A1-BDA4-82CE7B203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BAC2915-D246-453C-8836-44F2587A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8131D8E-AC11-4887-8C52-07B06EC88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B9FA0-547B-4667-94A3-B718098DDA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859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>
            <a:extLst>
              <a:ext uri="{FF2B5EF4-FFF2-40B4-BE49-F238E27FC236}">
                <a16:creationId xmlns:a16="http://schemas.microsoft.com/office/drawing/2014/main" id="{3A0388DF-1D97-40DF-8B50-B27447AAC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D768FE8F-5123-42D6-9A9A-C691DF785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90271464-D5AB-4902-B3DF-4678AF28D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59152714-0BC9-4DD8-97D1-892AC7630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EB0D5-BFAF-4B84-B409-95ED368515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65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elestia-R1---OverlayContentSD.png">
            <a:extLst>
              <a:ext uri="{FF2B5EF4-FFF2-40B4-BE49-F238E27FC236}">
                <a16:creationId xmlns:a16="http://schemas.microsoft.com/office/drawing/2014/main" id="{3AD57EA8-E814-4D63-9550-39C299BFD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55A82DD1-841C-42BE-B7E5-285AFFA1E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9F4113C-C3FE-4171-84C6-737CF6A71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97DB767-10AD-480D-AFA2-CAEBE65E8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C2285-2BCA-4242-80D2-4895486995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85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elestia-R1---OverlayContentSD.png">
            <a:extLst>
              <a:ext uri="{FF2B5EF4-FFF2-40B4-BE49-F238E27FC236}">
                <a16:creationId xmlns:a16="http://schemas.microsoft.com/office/drawing/2014/main" id="{D6C97FAE-1C3D-4474-85F1-160AEAE9D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D4A25833-4400-47DA-84F3-2F47F4AE4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6212A2E-E53A-44BD-A362-CE476E0C8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158E28A-861D-4F3A-86CF-53E2B112D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76240-579B-4C31-BB32-B61EB53F63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32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6C38AD57-D62A-4185-A3D6-E67CC9A78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A25421C6-ABB2-4605-A2CE-49483C4B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FDFE6B6-14ED-4CBA-9E30-0269095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4DCB4E76-3256-4ECC-AFB1-D28227CAE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9BF4A-2E18-41D3-B1A0-4C5E917508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992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elestia-R1---OverlayContentSD.png">
            <a:extLst>
              <a:ext uri="{FF2B5EF4-FFF2-40B4-BE49-F238E27FC236}">
                <a16:creationId xmlns:a16="http://schemas.microsoft.com/office/drawing/2014/main" id="{D033E276-C011-4C2D-919C-53C3B0EE3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 dirty="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0F5CD2BB-7A57-4516-A5A9-444323F64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0AA9A043-E9F6-4B6D-999F-4C80CAF91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431E027A-CE4C-4F12-8841-F4DC31808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79476-6E86-475D-B380-62E8086A37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34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54CEA7-3D11-47DD-A10A-8FE5BDCCE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7772400" cy="145573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FA1933F-3C35-4AB9-B24E-8DABAA4C93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2141538"/>
            <a:ext cx="7772400" cy="364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E7D91-2807-470C-915B-4DF9FD43E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23038" y="5870575"/>
            <a:ext cx="121285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80FB3C-7FAB-451E-8625-26A11B3C1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5870575"/>
            <a:ext cx="5989638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BB7CB-62A9-4224-BCFE-81C3710F4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12088" y="5870575"/>
            <a:ext cx="417512" cy="3778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fld id="{6397BD5D-A573-4217-BDD1-F83D62E2AC7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8393" r:id="rId1"/>
    <p:sldLayoutId id="2147488394" r:id="rId2"/>
    <p:sldLayoutId id="2147488395" r:id="rId3"/>
    <p:sldLayoutId id="2147488396" r:id="rId4"/>
    <p:sldLayoutId id="2147488397" r:id="rId5"/>
    <p:sldLayoutId id="2147488398" r:id="rId6"/>
    <p:sldLayoutId id="2147488399" r:id="rId7"/>
    <p:sldLayoutId id="2147488400" r:id="rId8"/>
    <p:sldLayoutId id="2147488401" r:id="rId9"/>
    <p:sldLayoutId id="2147488402" r:id="rId10"/>
    <p:sldLayoutId id="2147488403" r:id="rId11"/>
    <p:sldLayoutId id="2147488404" r:id="rId12"/>
    <p:sldLayoutId id="2147488405" r:id="rId13"/>
    <p:sldLayoutId id="2147488406" r:id="rId14"/>
    <p:sldLayoutId id="2147488407" r:id="rId15"/>
    <p:sldLayoutId id="2147488408" r:id="rId16"/>
    <p:sldLayoutId id="2147488409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252615B-7FE2-424F-BD87-394EFAD0E6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DCB7AFD-5471-4139-A600-BE6F8F1A3A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4212" name="Rectangle 4">
            <a:extLst>
              <a:ext uri="{FF2B5EF4-FFF2-40B4-BE49-F238E27FC236}">
                <a16:creationId xmlns:a16="http://schemas.microsoft.com/office/drawing/2014/main" id="{2F040037-2B52-4A45-B215-60F4BB67ED8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charset="0"/>
                <a:ea typeface="ＭＳ Ｐゴシック" pitchFamily="29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3" name="Rectangle 5">
            <a:extLst>
              <a:ext uri="{FF2B5EF4-FFF2-40B4-BE49-F238E27FC236}">
                <a16:creationId xmlns:a16="http://schemas.microsoft.com/office/drawing/2014/main" id="{340D1A5D-3A32-4058-9C0B-C588DD20BE8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charset="0"/>
                <a:ea typeface="ＭＳ Ｐゴシック" pitchFamily="29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4" name="Rectangle 6">
            <a:extLst>
              <a:ext uri="{FF2B5EF4-FFF2-40B4-BE49-F238E27FC236}">
                <a16:creationId xmlns:a16="http://schemas.microsoft.com/office/drawing/2014/main" id="{0FF77CD5-B678-4513-9353-84CCF7031F3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MS PGothic" panose="020B0600070205080204" pitchFamily="34" charset="-128"/>
              </a:defRPr>
            </a:lvl1pPr>
          </a:lstStyle>
          <a:p>
            <a:fld id="{214774E7-BFD5-4DBE-BD97-0CB7F9B6535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379" r:id="rId1"/>
    <p:sldLayoutId id="2147488380" r:id="rId2"/>
    <p:sldLayoutId id="2147488381" r:id="rId3"/>
    <p:sldLayoutId id="2147488382" r:id="rId4"/>
    <p:sldLayoutId id="2147488383" r:id="rId5"/>
    <p:sldLayoutId id="2147488384" r:id="rId6"/>
    <p:sldLayoutId id="2147488385" r:id="rId7"/>
    <p:sldLayoutId id="2147488386" r:id="rId8"/>
    <p:sldLayoutId id="2147488387" r:id="rId9"/>
    <p:sldLayoutId id="2147488388" r:id="rId10"/>
    <p:sldLayoutId id="2147488389" r:id="rId11"/>
    <p:sldLayoutId id="2147488390" r:id="rId12"/>
    <p:sldLayoutId id="2147488391" r:id="rId13"/>
    <p:sldLayoutId id="214748839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22A93D6-19CB-471D-B89C-444B0397B8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828800"/>
            <a:ext cx="9144000" cy="1295400"/>
          </a:xfrm>
        </p:spPr>
        <p:txBody>
          <a:bodyPr>
            <a:noAutofit/>
          </a:bodyPr>
          <a:lstStyle/>
          <a:p>
            <a:pPr algn="ctr" rtl="0"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NON-OPERATIVE TREATMENT OF FRACTURES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237C0B1-FB35-4948-988D-1786C2BE33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3352800"/>
            <a:ext cx="9144000" cy="2125663"/>
          </a:xfrm>
        </p:spPr>
        <p:txBody>
          <a:bodyPr>
            <a:normAutofit fontScale="47500" lnSpcReduction="20000"/>
          </a:bodyPr>
          <a:lstStyle/>
          <a:p>
            <a:pPr algn="ctr" rtl="0">
              <a:buFont typeface="Arial" charset="0"/>
              <a:buNone/>
              <a:defRPr/>
            </a:pPr>
            <a:endParaRPr lang="x-none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Asst. Professor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Željko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Stepanović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orthopedic surgeon,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Clinic for Orthopedics and Traumatology of UCC Kragujevac,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Faculty of Medical Sciences, University of Kragujevac</a:t>
            </a:r>
            <a:endParaRPr lang="sr-Latn-RS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Latn-RS" sz="2800">
                <a:latin typeface="Times New Roman" pitchFamily="18" charset="0"/>
                <a:cs typeface="Times New Roman" pitchFamily="18" charset="0"/>
              </a:rPr>
              <a:t>28th week IAMS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ctr" rtl="0">
              <a:buFont typeface="Arial" charset="0"/>
              <a:buNone/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   </a:t>
            </a:r>
          </a:p>
          <a:p>
            <a:pPr algn="ctr" rtl="0">
              <a:buFont typeface="Arial" charset="0"/>
              <a:buNone/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algn="ctr" rtl="0" eaLnBrk="1" hangingPunct="1">
              <a:defRPr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484" name="TextBox 1">
            <a:extLst>
              <a:ext uri="{FF2B5EF4-FFF2-40B4-BE49-F238E27FC236}">
                <a16:creationId xmlns:a16="http://schemas.microsoft.com/office/drawing/2014/main" id="{798C680E-53FB-4968-BC15-80777FF70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5932488"/>
            <a:ext cx="907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/>
            <a:r>
              <a:rPr lang="en-US" altLang="en-US" sz="240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20485" name="Picture 1" descr="MFgrb.gif">
            <a:extLst>
              <a:ext uri="{FF2B5EF4-FFF2-40B4-BE49-F238E27FC236}">
                <a16:creationId xmlns:a16="http://schemas.microsoft.com/office/drawing/2014/main" id="{2FB24ED3-4027-40EA-A0ED-C1F11F7E3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513" y="457200"/>
            <a:ext cx="841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2">
            <a:extLst>
              <a:ext uri="{FF2B5EF4-FFF2-40B4-BE49-F238E27FC236}">
                <a16:creationId xmlns:a16="http://schemas.microsoft.com/office/drawing/2014/main" id="{6F62F6C2-DCA9-4501-AB3F-F18AA5882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" y="-19050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/>
            <a:endParaRPr lang="en-US" altLang="en-US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CE902-28B6-44C9-8DD3-769B42909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1295400"/>
          </a:xfrm>
        </p:spPr>
        <p:txBody>
          <a:bodyPr/>
          <a:lstStyle/>
          <a:p>
            <a:pPr algn="ctr" rtl="0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rgent 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treatment of fractures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C5BEE050-237B-44B4-BB4B-CB9150719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5029200"/>
          </a:xfrm>
        </p:spPr>
        <p:txBody>
          <a:bodyPr/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Treating a fracture at the point of injury includes: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quick assessment of the general condition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implementation of resuscitation measures: ABCDE (when necessary)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3. immobilization of two adjacent joints with Kramer's splints or hand tools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prevention of further injury to soft tissues (skin; N-V structure)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achieving analgesia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reducing the risk of shock and fat embolism (ARDS)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facilitation of transport and diagnostic procedures</a:t>
            </a:r>
          </a:p>
        </p:txBody>
      </p:sp>
    </p:spTree>
  </p:cSld>
  <p:clrMapOvr>
    <a:masterClrMapping/>
  </p:clrMapOvr>
  <p:transition advTm="27672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AB0DF-9081-451B-8B52-ADA1930E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28600"/>
            <a:ext cx="8077200" cy="1455738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Primary management of fractures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F98EF16C-FF16-416B-B4DD-4CB77A768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905000"/>
            <a:ext cx="8839200" cy="3886200"/>
          </a:xfrm>
        </p:spPr>
        <p:txBody>
          <a:bodyPr/>
          <a:lstStyle/>
          <a:p>
            <a:pPr marL="514350" indent="-514350" algn="l" rtl="0">
              <a:buFont typeface="Calibri Light" panose="020F030202020403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Non-operative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treatment: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functional treatment or immobilization of fractures with or without closed reduction of bone fragments.</a:t>
            </a:r>
          </a:p>
          <a:p>
            <a:pPr marL="514350" indent="-514350">
              <a:buFont typeface="Calibri Light" panose="020F0302020204030204" pitchFamily="34" charset="0"/>
              <a:buAutoNum type="arabicPeriod"/>
            </a:pPr>
            <a:r>
              <a:rPr lang="en-U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Operative treatment:</a:t>
            </a:r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fractures are surgically urgent conditions that should be taken care of within ≤ 6 - 8 hours from the moment of injury.</a:t>
            </a:r>
            <a:endParaRPr lang="en-US" altLang="en-U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25687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75AF0-A5BD-49E2-98E5-D27C9F78F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indications for non-operative treatment of fractures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65E2538C-09D7-4C43-8996-B70C2362C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5029200"/>
          </a:xfrm>
        </p:spPr>
        <p:txBody>
          <a:bodyPr/>
          <a:lstStyle/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Non-dislocated fractures and fractures with acceptable dislocation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clavicle fracture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proximal H</a:t>
            </a:r>
            <a:r>
              <a:rPr lang="vi-VN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vi-VN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spatulas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Stable fractures of the spin</a:t>
            </a:r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pelvis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majority of extra-articular fractures in children in which the potential for remodeling allows the establishment of anatomical axes of the extremities (long bone fractures).</a:t>
            </a:r>
          </a:p>
          <a:p>
            <a:pPr marL="457200" indent="-45720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Dislocated extra-articular fractures of the bones of the upper arm, lower leg, and distal radius that can be maintained by closed reduction (reposition) by applying adequate plaster immobilization.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43875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9F3ED-467C-4352-8400-9D9A4B50C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001000" cy="1143000"/>
          </a:xfrm>
        </p:spPr>
        <p:txBody>
          <a:bodyPr/>
          <a:lstStyle/>
          <a:p>
            <a:pPr algn="ctr">
              <a:defRPr/>
            </a:pPr>
            <a:r>
              <a:rPr lang="sr-Latn-C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Non-operative treatment of fractures</a:t>
            </a:r>
            <a:endParaRPr lang="en-US" dirty="0"/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1417EEB9-701A-4EAA-801E-659BEE787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76400"/>
            <a:ext cx="8763000" cy="4572000"/>
          </a:xfrm>
        </p:spPr>
        <p:txBody>
          <a:bodyPr/>
          <a:lstStyle/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Articular fractures with "step-off" &lt; 2 mm (with maintenance of congruence of articular surfaces without traction and absence of intra-articular fragments).</a:t>
            </a: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Closed NE fractures of the tibia with an acceptable shaft:</a:t>
            </a: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&lt; 5°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varus-valgus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angulation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10° degrees of anterior / posterior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angulation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50% cortical contact between fragments</a:t>
            </a: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1 cm of shortening</a:t>
            </a:r>
          </a:p>
          <a:p>
            <a:pPr marL="820738" lvl="1" indent="-457200" eaLnBrk="1" hangingPunct="1">
              <a:lnSpc>
                <a:spcPct val="90000"/>
              </a:lnSpc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5 °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malrotation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??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malrotation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not acceptable!)</a:t>
            </a:r>
            <a:endParaRPr lang="en-US" altLang="en-US" dirty="0"/>
          </a:p>
        </p:txBody>
      </p:sp>
    </p:spTree>
  </p:cSld>
  <p:clrMapOvr>
    <a:masterClrMapping/>
  </p:clrMapOvr>
  <p:transition advTm="37313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BA2E8-2DA1-47D3-AC36-EBF502BA7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non-operative treatment of fractures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CB4EF-CA85-47F1-B22E-5C49E475C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141538"/>
            <a:ext cx="8915400" cy="4183062"/>
          </a:xfrm>
        </p:spPr>
        <p:txBody>
          <a:bodyPr>
            <a:normAutofit fontScale="92500" lnSpcReduction="20000"/>
          </a:bodyPr>
          <a:lstStyle/>
          <a:p>
            <a:pPr algn="l" rtl="0">
              <a:buFont typeface="Arial" charset="0"/>
              <a:buNone/>
              <a:defRPr/>
            </a:pPr>
            <a:r>
              <a:rPr lang="pl-PL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We distinguish:</a:t>
            </a:r>
          </a:p>
          <a:p>
            <a:pPr algn="l" rtl="0">
              <a:buFont typeface="Arial" charset="0"/>
              <a:buNone/>
              <a:defRPr/>
            </a:pPr>
            <a:endParaRPr lang="pl-PL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pl-PL" dirty="0">
                <a:latin typeface="Times New Roman" pitchFamily="18" charset="0"/>
                <a:cs typeface="Times New Roman" pitchFamily="18" charset="0"/>
              </a:rPr>
              <a:t>Anatomical fracture reduction</a:t>
            </a:r>
          </a:p>
          <a:p>
            <a:pPr marL="0" indent="0" algn="l" rtl="0">
              <a:buFont typeface="Arial" panose="020B0604020202020204" pitchFamily="34" charset="0"/>
              <a:buNone/>
              <a:defRPr/>
            </a:pPr>
            <a:endParaRPr lang="pl-PL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rtl="0">
              <a:buFont typeface="Arial" charset="0"/>
              <a:buAutoNum type="arabicPeriod" startAt="2"/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Non-anatomical (functional) fracture reduction</a:t>
            </a:r>
          </a:p>
          <a:p>
            <a:pPr algn="l" rtl="0"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By manipulation</a:t>
            </a:r>
          </a:p>
          <a:p>
            <a:pPr algn="l" rtl="0"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By traction ( GE/ DE)</a:t>
            </a:r>
          </a:p>
          <a:p>
            <a:pPr algn="l" rtl="0"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By gravity (GE)</a:t>
            </a:r>
          </a:p>
          <a:p>
            <a:pPr marL="514350" indent="-514350" algn="l" rtl="0">
              <a:buFont typeface="Arial" charset="0"/>
              <a:buAutoNum type="arabicPeriod" startAt="2"/>
              <a:defRPr/>
            </a:pP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422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12578-BFF3-40EC-829B-C601C4444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>
              <a:defRPr/>
            </a:pPr>
            <a:r>
              <a:rPr lang="pl-PL" dirty="0">
                <a:latin typeface="Times New Roman" pitchFamily="18" charset="0"/>
                <a:cs typeface="Times New Roman" pitchFamily="18" charset="0"/>
              </a:rPr>
              <a:t>Anatomical fracture reduction</a:t>
            </a:r>
            <a:br>
              <a:rPr lang="pl-PL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AB606B05-C93D-4B70-A6E6-687178BCE0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2141538"/>
            <a:ext cx="4648200" cy="4411662"/>
          </a:xfrm>
        </p:spPr>
        <p:txBody>
          <a:bodyPr/>
          <a:lstStyle/>
          <a:p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Children: in epiphyseal (IA) fractures (Salter-Harris type III and IV).</a:t>
            </a:r>
          </a:p>
          <a:p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perfect reduction of the fracture is not achieved, damage to the growth plate will occur, resulting in local </a:t>
            </a:r>
            <a:r>
              <a:rPr lang="en-US" altLang="en-US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epiphysodesis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resulting deformity.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Picture 4" descr="F:\PREDAVANJA FMN\SH 4.jpg">
            <a:extLst>
              <a:ext uri="{FF2B5EF4-FFF2-40B4-BE49-F238E27FC236}">
                <a16:creationId xmlns:a16="http://schemas.microsoft.com/office/drawing/2014/main" id="{9AB20519-8B61-42EB-AF85-FF851487293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09800"/>
            <a:ext cx="3789363" cy="4264025"/>
          </a:xfrm>
          <a:noFill/>
        </p:spPr>
      </p:pic>
    </p:spTree>
  </p:cSld>
  <p:clrMapOvr>
    <a:masterClrMapping/>
  </p:clrMapOvr>
  <p:transition advTm="2225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21151-6E5F-45DD-AEF5-C1499318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28600"/>
            <a:ext cx="8305800" cy="1455738"/>
          </a:xfrm>
        </p:spPr>
        <p:txBody>
          <a:bodyPr/>
          <a:lstStyle/>
          <a:p>
            <a:pPr algn="ctr" rtl="0"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Non-anatomical (functional) fracture reduction</a:t>
            </a:r>
            <a:endParaRPr lang="en-US" dirty="0"/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C3DEF3EF-D522-4205-92C3-99E598CA1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141538"/>
            <a:ext cx="4572000" cy="4487862"/>
          </a:xfrm>
        </p:spPr>
        <p:txBody>
          <a:bodyPr/>
          <a:lstStyle/>
          <a:p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Children: used in EA fractures.</a:t>
            </a:r>
          </a:p>
          <a:p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of the high healing potential in children, all angulated fractures (except for rotation fractures) will be spontaneously corrected.</a:t>
            </a:r>
          </a:p>
          <a:p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degree and speed of remodeling are directly proportional to the age of the child.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4" name="Picture 4">
            <a:extLst>
              <a:ext uri="{FF2B5EF4-FFF2-40B4-BE49-F238E27FC236}">
                <a16:creationId xmlns:a16="http://schemas.microsoft.com/office/drawing/2014/main" id="{5ED27570-90E7-487F-93D2-780A0DB102C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9813" y="2743200"/>
            <a:ext cx="4065587" cy="2819400"/>
          </a:xfrm>
          <a:noFill/>
        </p:spPr>
      </p:pic>
    </p:spTree>
  </p:cSld>
  <p:clrMapOvr>
    <a:masterClrMapping/>
  </p:clrMapOvr>
  <p:transition advTm="2175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52F11-93D9-45A2-A251-72E2766EE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1455738"/>
          </a:xfrm>
        </p:spPr>
        <p:txBody>
          <a:bodyPr/>
          <a:lstStyle/>
          <a:p>
            <a:pPr algn="ctr" rtl="0">
              <a:defRPr/>
            </a:pPr>
            <a:r>
              <a:rPr lang="pl-P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Non-anatomical (functional) fracture reduction</a:t>
            </a:r>
            <a:endParaRPr lang="en-US" dirty="0"/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0F8936B7-12A5-492B-B37B-0C2D16FF9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141538"/>
            <a:ext cx="4800600" cy="4411662"/>
          </a:xfrm>
        </p:spPr>
        <p:txBody>
          <a:bodyPr/>
          <a:lstStyle/>
          <a:p>
            <a:pPr algn="l" rtl="0"/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Adults: used in some humerus fractures because deviations from the anatomical axis (angulation, not rotation) and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abbreviat</a:t>
            </a:r>
            <a:r>
              <a:rPr lang="sr-Latn-RS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ion </a:t>
            </a:r>
            <a:r>
              <a:rPr lang="en-US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vi-VN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cm</a:t>
            </a:r>
            <a:r>
              <a:rPr lang="sr-Latn-RS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well tolerated cosmetically and functionally.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used in case of minimally displaced 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fractures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there is no deviation from the axis </a:t>
            </a:r>
            <a:r>
              <a:rPr lang="sr-Latn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vi-VN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abbreviations ≥</a:t>
            </a:r>
            <a:r>
              <a:rPr lang="en-US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en-US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non-anatomical reduction, an indirect, remote force (traction) is used, which creates the conditions for indirect fracture healing.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8" name="Picture 2" descr="F:\PREDAVANJA FMN\6cae96fef66c60e0ed3513ba21536d_jumbo.jpeg">
            <a:extLst>
              <a:ext uri="{FF2B5EF4-FFF2-40B4-BE49-F238E27FC236}">
                <a16:creationId xmlns:a16="http://schemas.microsoft.com/office/drawing/2014/main" id="{2950E30F-FF56-4C30-88BB-57C8B0E9649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8563" y="2133600"/>
            <a:ext cx="3984625" cy="4419600"/>
          </a:xfrm>
          <a:noFill/>
        </p:spPr>
      </p:pic>
    </p:spTree>
  </p:cSld>
  <p:clrMapOvr>
    <a:masterClrMapping/>
  </p:clrMapOvr>
  <p:transition advTm="39187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8F9A3-7693-4177-8052-AD0C3B452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90500"/>
            <a:ext cx="8153400" cy="1066800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non-operative treatment of fractures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76B671-601F-4FBC-B671-29547848C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5562600" cy="5138738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Font typeface="Arial" charset="0"/>
              <a:buNone/>
              <a:defRPr/>
            </a:pPr>
            <a:endParaRPr lang="sr-Latn-RS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Font typeface="Arial" charset="0"/>
              <a:buNone/>
              <a:defRPr/>
            </a:pP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Font typeface="Arial" charset="0"/>
              <a:buNone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The reduction is achieved by: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By applying traction along the axis of the limb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Repositioning maneuver opposite to the mechanism of the fracture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Positioning of the distal (mobile) fragment in relation to the proximal one</a:t>
            </a:r>
          </a:p>
          <a:p>
            <a:pPr marL="0" indent="0" algn="l" rtl="0">
              <a:buFont typeface="Arial" charset="0"/>
              <a:buNone/>
              <a:defRPr/>
            </a:pPr>
            <a:endParaRPr lang="sr-Latn-RS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Font typeface="Arial" charset="0"/>
              <a:buNone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Conditions:</a:t>
            </a:r>
          </a:p>
          <a:p>
            <a:pPr marL="0" indent="0" algn="l" rtl="0">
              <a:buFont typeface="Arial" charset="0"/>
              <a:buNone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Preserved soft-tissue connection</a:t>
            </a:r>
          </a:p>
          <a:p>
            <a:pPr marL="0" indent="0" algn="l" rtl="0">
              <a:buFont typeface="Arial" charset="0"/>
              <a:buNone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Absence of soft-tissue interpositum / hematoma</a:t>
            </a:r>
          </a:p>
          <a:p>
            <a:pPr marL="0" indent="0" algn="l" rtl="0">
              <a:buFont typeface="Arial" charset="0"/>
              <a:buNone/>
              <a:defRPr/>
            </a:pP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Absence of communion (</a:t>
            </a:r>
            <a:r>
              <a:rPr lang="sr-Latn-RS" sz="2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contraindication</a:t>
            </a:r>
            <a:r>
              <a:rPr lang="sr-Latn-RS" sz="26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l" rtl="0">
              <a:buFont typeface="Arial" charset="0"/>
              <a:buNone/>
              <a:defRPr/>
            </a:pP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Font typeface="Arial" charset="0"/>
              <a:buNone/>
              <a:defRPr/>
            </a:pP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rtl="0">
              <a:buFont typeface="+mj-lt"/>
              <a:buAutoNum type="arabicPeriod"/>
              <a:defRPr/>
            </a:pPr>
            <a:endParaRPr lang="sr-Latn-RS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34821" name="Picture 5">
            <a:extLst>
              <a:ext uri="{FF2B5EF4-FFF2-40B4-BE49-F238E27FC236}">
                <a16:creationId xmlns:a16="http://schemas.microsoft.com/office/drawing/2014/main" id="{6D6FA9BA-CC51-4FDE-8F38-110D07E6198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1200" y="1371600"/>
            <a:ext cx="3276600" cy="2757488"/>
          </a:xfrm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822" name="Picture 6">
            <a:extLst>
              <a:ext uri="{FF2B5EF4-FFF2-40B4-BE49-F238E27FC236}">
                <a16:creationId xmlns:a16="http://schemas.microsoft.com/office/drawing/2014/main" id="{CD20D724-D62F-4DFB-9970-94E53FA50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29088"/>
            <a:ext cx="3276600" cy="26098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advTm="35922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A43611-5A3A-45EA-93F5-13E2D3AC5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400"/>
            <a:ext cx="8001000" cy="1066800"/>
          </a:xfrm>
        </p:spPr>
        <p:txBody>
          <a:bodyPr/>
          <a:lstStyle/>
          <a:p>
            <a:pPr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Closed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reduction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6F39B-B737-4883-9B15-8F9F8C134D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371600"/>
            <a:ext cx="5181600" cy="5105400"/>
          </a:xfrm>
        </p:spPr>
        <p:txBody>
          <a:bodyPr>
            <a:normAutofit fontScale="25000" lnSpcReduction="20000"/>
          </a:bodyPr>
          <a:lstStyle/>
          <a:p>
            <a:pPr algn="l" rtl="0">
              <a:buFont typeface="Arial" charset="0"/>
              <a:buNone/>
              <a:defRPr/>
            </a:pPr>
            <a:r>
              <a:rPr lang="sr-Latn-R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buFont typeface="Arial" charset="0"/>
              <a:buNone/>
              <a:defRPr/>
            </a:pPr>
            <a:endParaRPr lang="sr-Latn-RS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It is achieved by manipulation under anesthetic or intravenous sedation.</a:t>
            </a: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Optimal time: ≤ 6-12 h</a:t>
            </a:r>
          </a:p>
          <a:p>
            <a:pPr>
              <a:buNone/>
              <a:defRPr/>
            </a:pPr>
            <a:endParaRPr lang="en-US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en-US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The injured extremity can be immobilized with a plaster cast, if the displacement of the fracture has been satisfactorily reduced.</a:t>
            </a:r>
          </a:p>
          <a:p>
            <a:pPr>
              <a:buNone/>
              <a:defRPr/>
            </a:pPr>
            <a:r>
              <a:rPr lang="en-US" sz="8000" dirty="0" err="1">
                <a:latin typeface="Times New Roman" pitchFamily="18" charset="0"/>
                <a:cs typeface="Times New Roman" pitchFamily="18" charset="0"/>
              </a:rPr>
              <a:t>Colles</a:t>
            </a: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' fracture of the distal radius</a:t>
            </a: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8000" dirty="0" err="1">
                <a:latin typeface="Times New Roman" pitchFamily="18" charset="0"/>
                <a:cs typeface="Times New Roman" pitchFamily="18" charset="0"/>
              </a:rPr>
              <a:t>Pilcher</a:t>
            </a: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 maneuver)</a:t>
            </a:r>
          </a:p>
          <a:p>
            <a:pPr>
              <a:buNone/>
              <a:defRPr/>
            </a:pPr>
            <a:endParaRPr lang="en-US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Minimally displaced fractures of the proximal </a:t>
            </a:r>
            <a:r>
              <a:rPr lang="en-US" sz="8000" dirty="0" err="1">
                <a:latin typeface="Times New Roman" pitchFamily="18" charset="0"/>
                <a:cs typeface="Times New Roman" pitchFamily="18" charset="0"/>
              </a:rPr>
              <a:t>humerus</a:t>
            </a:r>
            <a:endParaRPr lang="en-US" sz="8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Stable vertebral fractures of the TH- L spine</a:t>
            </a:r>
          </a:p>
          <a:p>
            <a:pPr>
              <a:buNone/>
              <a:defRPr/>
            </a:pP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Ankle joint</a:t>
            </a:r>
            <a:r>
              <a:rPr lang="sr-Latn-R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buFont typeface="Arial" charset="0"/>
              <a:buNone/>
              <a:defRPr/>
            </a:pP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charset="0"/>
              <a:buNone/>
              <a:defRPr/>
            </a:pP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Arial" charset="0"/>
              <a:buNone/>
              <a:defRPr/>
            </a:pP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2">
            <a:extLst>
              <a:ext uri="{FF2B5EF4-FFF2-40B4-BE49-F238E27FC236}">
                <a16:creationId xmlns:a16="http://schemas.microsoft.com/office/drawing/2014/main" id="{B9E592EC-7CA4-4EBB-A4E7-E0BE58866C0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1447800"/>
            <a:ext cx="3962400" cy="1782763"/>
          </a:xfrm>
        </p:spPr>
      </p:pic>
      <p:pic>
        <p:nvPicPr>
          <p:cNvPr id="38917" name="Picture 3">
            <a:extLst>
              <a:ext uri="{FF2B5EF4-FFF2-40B4-BE49-F238E27FC236}">
                <a16:creationId xmlns:a16="http://schemas.microsoft.com/office/drawing/2014/main" id="{25EB3A98-4ADF-4C7D-9AAC-20D6E4892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00400"/>
            <a:ext cx="3962400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>
            <a:extLst>
              <a:ext uri="{FF2B5EF4-FFF2-40B4-BE49-F238E27FC236}">
                <a16:creationId xmlns:a16="http://schemas.microsoft.com/office/drawing/2014/main" id="{602BBAED-E555-47F6-8531-FEC0000AE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953000"/>
            <a:ext cx="3962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843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DBADA-1CA6-401D-99D5-6A87714B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CONTENT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36F3B12D-A16C-4223-9891-7E4701FCC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NON-OPERATIVE TREATMENT OF FRACTURES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TYPES OF REDUCTION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TYPES OF IMMOBILIZATION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ADVANTAGES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DISADVANTAGES / COMPLICATIONS</a:t>
            </a:r>
          </a:p>
          <a:p>
            <a:pPr algn="l" rtl="0"/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EE01BDC-980B-497E-A0D6-006B9CBD5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1143000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Available ways to hold the reduction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052125-9CDE-4025-A6EB-FD566536F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800600"/>
          </a:xfrm>
        </p:spPr>
        <p:txBody>
          <a:bodyPr/>
          <a:lstStyle/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cs typeface="Times New Roman" pitchFamily="18" charset="0"/>
              </a:rPr>
              <a:t>Splints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cs typeface="Times New Roman" pitchFamily="18" charset="0"/>
              </a:rPr>
              <a:t>Plaster immobilization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vi-VN" dirty="0">
                <a:latin typeface="Times New Roman" pitchFamily="18" charset="0"/>
                <a:cs typeface="Times New Roman" pitchFamily="18" charset="0"/>
              </a:rPr>
              <a:t>Functional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and immobilization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vi-VN" dirty="0">
                <a:latin typeface="Times New Roman" pitchFamily="18" charset="0"/>
                <a:cs typeface="Times New Roman" pitchFamily="18" charset="0"/>
              </a:rPr>
              <a:t>Continuous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traction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vi-VN" dirty="0">
                <a:latin typeface="Times New Roman" pitchFamily="18" charset="0"/>
                <a:cs typeface="Times New Roman" pitchFamily="18" charset="0"/>
              </a:rPr>
              <a:t>Note: the goal is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achieve immobilization of 2 adjacent joints!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398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9E24A-5C07-46D8-A7A2-085FE9C8A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19200"/>
          </a:xfrm>
        </p:spPr>
        <p:txBody>
          <a:bodyPr/>
          <a:lstStyle/>
          <a:p>
            <a:pPr algn="ctr" rtl="0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Improvised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splints</a:t>
            </a:r>
            <a:br>
              <a:rPr lang="sr-Latn-R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CAFCC-98FD-4E05-9748-433750718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495800" cy="5257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Never use the excuse that there were no splints available!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They can be used: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Poles / skis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Umbrellas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Wood slats covered with any soft material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Rifle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Almost everything stiff enough</a:t>
            </a:r>
            <a:endParaRPr lang="en-US" sz="2400" dirty="0"/>
          </a:p>
        </p:txBody>
      </p:sp>
      <p:pic>
        <p:nvPicPr>
          <p:cNvPr id="40964" name="Picture 2">
            <a:extLst>
              <a:ext uri="{FF2B5EF4-FFF2-40B4-BE49-F238E27FC236}">
                <a16:creationId xmlns:a16="http://schemas.microsoft.com/office/drawing/2014/main" id="{EEAFD5AD-6236-4A37-9DF0-2CAC1000094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1447800"/>
            <a:ext cx="3813175" cy="2243138"/>
          </a:xfrm>
          <a:noFill/>
        </p:spPr>
      </p:pic>
      <p:pic>
        <p:nvPicPr>
          <p:cNvPr id="40965" name="Picture 2">
            <a:extLst>
              <a:ext uri="{FF2B5EF4-FFF2-40B4-BE49-F238E27FC236}">
                <a16:creationId xmlns:a16="http://schemas.microsoft.com/office/drawing/2014/main" id="{C2E53556-A3A9-4B3F-9D59-6B969D956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657600"/>
            <a:ext cx="3813175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628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A4ACD-F2DD-44D7-9C03-4DEC07E1A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04800"/>
            <a:ext cx="8534400" cy="990600"/>
          </a:xfrm>
        </p:spPr>
        <p:txBody>
          <a:bodyPr/>
          <a:lstStyle/>
          <a:p>
            <a:pPr algn="ctr" rtl="0">
              <a:defRPr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Conventional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splints</a:t>
            </a:r>
          </a:p>
        </p:txBody>
      </p:sp>
      <p:sp>
        <p:nvSpPr>
          <p:cNvPr id="41987" name="Content Placeholder 2">
            <a:extLst>
              <a:ext uri="{FF2B5EF4-FFF2-40B4-BE49-F238E27FC236}">
                <a16:creationId xmlns:a16="http://schemas.microsoft.com/office/drawing/2014/main" id="{61678966-2D0D-4207-9390-A9C8C71CE9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5257800" cy="5146675"/>
          </a:xfrm>
        </p:spPr>
        <p:txBody>
          <a:bodyPr/>
          <a:lstStyle/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Basswood splints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Universal splints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Cramer wire splints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Thomas splints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Inflatable splints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Structural flexible aluminum splints</a:t>
            </a:r>
          </a:p>
        </p:txBody>
      </p:sp>
      <p:pic>
        <p:nvPicPr>
          <p:cNvPr id="111618" name="Picture 2">
            <a:extLst>
              <a:ext uri="{FF2B5EF4-FFF2-40B4-BE49-F238E27FC236}">
                <a16:creationId xmlns:a16="http://schemas.microsoft.com/office/drawing/2014/main" id="{189242CF-3815-44D4-9C1F-E0A5E7EC63D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62600" y="1752600"/>
            <a:ext cx="3276600" cy="2286000"/>
          </a:xfrm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11619" name="Picture 3">
            <a:extLst>
              <a:ext uri="{FF2B5EF4-FFF2-40B4-BE49-F238E27FC236}">
                <a16:creationId xmlns:a16="http://schemas.microsoft.com/office/drawing/2014/main" id="{6824B948-A9D2-42CF-A3EA-70C466C1D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205288"/>
            <a:ext cx="3124200" cy="25415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advTm="21046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FDEE4-6A02-4416-B5EF-77C7E153A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455738"/>
          </a:xfrm>
        </p:spPr>
        <p:txBody>
          <a:bodyPr>
            <a:normAutofit fontScale="90000"/>
          </a:bodyPr>
          <a:lstStyle/>
          <a:p>
            <a:pPr algn="ctr" rtl="0">
              <a:defRPr/>
            </a:pPr>
            <a:b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Plaster immobilization</a:t>
            </a:r>
            <a:br>
              <a:rPr lang="sr-Latn-R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id="{6B370375-4CFA-4C25-89D0-CD1742C04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828800"/>
            <a:ext cx="5334000" cy="4953000"/>
          </a:xfrm>
        </p:spPr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Plaster of Paris is a widely used immobilization.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placed in water, partially hydrated CaSO4+H2O changes into CaSO4+2H2O (plastic), which, when applied to a part of the body, is gradually transformed into dry CaSO4 (rigid gypsum) by evaporation of H2O at T↑.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Fiberglass Splints: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contact with H2O, the pre-polymer turns into a hard polyurethane polymer with the release of CO2.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Advantage: they can get wet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Facilitates maintenance of hygiene during treatment.</a:t>
            </a:r>
          </a:p>
        </p:txBody>
      </p:sp>
      <p:pic>
        <p:nvPicPr>
          <p:cNvPr id="43012" name="Picture 2">
            <a:extLst>
              <a:ext uri="{FF2B5EF4-FFF2-40B4-BE49-F238E27FC236}">
                <a16:creationId xmlns:a16="http://schemas.microsoft.com/office/drawing/2014/main" id="{35106C92-45D6-40CA-B732-DD8FE262115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2590800"/>
            <a:ext cx="3276600" cy="3424238"/>
          </a:xfrm>
          <a:noFill/>
        </p:spPr>
      </p:pic>
    </p:spTree>
  </p:cSld>
  <p:clrMapOvr>
    <a:masterClrMapping/>
  </p:clrMapOvr>
  <p:transition advTm="23937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92DF-5F01-4F59-A33C-061E978E5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Plaster immobilization</a:t>
            </a:r>
            <a:endParaRPr lang="en-US" dirty="0"/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B102D20C-5EC8-419B-9E0B-EADFEE2261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141538"/>
            <a:ext cx="5105400" cy="4335462"/>
          </a:xfrm>
        </p:spPr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Plaster immobilization can be stopped after:</a:t>
            </a:r>
          </a:p>
          <a:p>
            <a:pPr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4 - 6 weeks on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pPr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10 -12 weeks on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pPr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if clinical and radiological signs of healing are present.</a:t>
            </a:r>
          </a:p>
          <a:p>
            <a:pPr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Fractures in children require a much shorter period of immobilization.</a:t>
            </a:r>
          </a:p>
          <a:p>
            <a:pPr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Immobilization of fractures in children takes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the time of immobilization of the same fractures in adults! </a:t>
            </a:r>
          </a:p>
        </p:txBody>
      </p:sp>
      <p:pic>
        <p:nvPicPr>
          <p:cNvPr id="44036" name="Picture 4">
            <a:extLst>
              <a:ext uri="{FF2B5EF4-FFF2-40B4-BE49-F238E27FC236}">
                <a16:creationId xmlns:a16="http://schemas.microsoft.com/office/drawing/2014/main" id="{C6AD896F-8B92-41A9-8294-BA4E6ED1780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0725" y="2509838"/>
            <a:ext cx="2886075" cy="3967162"/>
          </a:xfrm>
          <a:noFill/>
        </p:spPr>
      </p:pic>
    </p:spTree>
  </p:cSld>
  <p:clrMapOvr>
    <a:masterClrMapping/>
  </p:clrMapOvr>
  <p:transition advTm="25594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20408-8C92-479E-B066-7F9F253C1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Plaster immobilization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28857-0B66-48D7-BA83-D1AC8E479F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141538"/>
            <a:ext cx="3813175" cy="3649662"/>
          </a:xfrm>
        </p:spPr>
        <p:txBody>
          <a:bodyPr/>
          <a:lstStyle/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Types: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Plaster longet (volar or dorsal)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Circular plaster</a:t>
            </a:r>
            <a:endParaRPr lang="en-US" dirty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buFont typeface="Arial" charset="0"/>
              <a:buChar char="•"/>
              <a:defRPr/>
            </a:pPr>
            <a:endParaRPr lang="en-US" dirty="0"/>
          </a:p>
        </p:txBody>
      </p:sp>
      <p:pic>
        <p:nvPicPr>
          <p:cNvPr id="45060" name="Picture 2">
            <a:extLst>
              <a:ext uri="{FF2B5EF4-FFF2-40B4-BE49-F238E27FC236}">
                <a16:creationId xmlns:a16="http://schemas.microsoft.com/office/drawing/2014/main" id="{701C93D1-CC48-4D48-8CA8-29144D43C91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133600"/>
            <a:ext cx="4032250" cy="3200400"/>
          </a:xfrm>
          <a:noFill/>
        </p:spPr>
      </p:pic>
    </p:spTree>
  </p:cSld>
  <p:clrMapOvr>
    <a:masterClrMapping/>
  </p:clrMapOvr>
  <p:transition advTm="34516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8450F-4C0B-4C4E-B52A-C92C6D92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Plaster immobilization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DCF11-B3FF-4733-A97E-402FEEAC06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2141538"/>
            <a:ext cx="3965575" cy="4259262"/>
          </a:xfrm>
        </p:spPr>
        <p:txBody>
          <a:bodyPr>
            <a:normAutofit fontScale="70000" lnSpcReduction="20000"/>
          </a:bodyPr>
          <a:lstStyle/>
          <a:p>
            <a:pPr marL="0">
              <a:lnSpc>
                <a:spcPct val="115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Advantages: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Safe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It sets up quickly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No hospital stay.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It provides fracture stability.</a:t>
            </a:r>
          </a:p>
          <a:p>
            <a:pPr marL="0">
              <a:lnSpc>
                <a:spcPct val="115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isadvantages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Micromovements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Loss of position</a:t>
            </a: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Healing in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malposition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2860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Joint contracture</a:t>
            </a:r>
          </a:p>
        </p:txBody>
      </p:sp>
      <p:pic>
        <p:nvPicPr>
          <p:cNvPr id="46084" name="Picture 2">
            <a:extLst>
              <a:ext uri="{FF2B5EF4-FFF2-40B4-BE49-F238E27FC236}">
                <a16:creationId xmlns:a16="http://schemas.microsoft.com/office/drawing/2014/main" id="{F73D65A8-3F17-4455-99B7-5C622D7B5A7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2362200"/>
            <a:ext cx="4522788" cy="3200400"/>
          </a:xfrm>
          <a:noFill/>
        </p:spPr>
      </p:pic>
    </p:spTree>
  </p:cSld>
  <p:clrMapOvr>
    <a:masterClrMapping/>
  </p:clrMapOvr>
  <p:transition advTm="3523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AB2D0-4142-4C5C-B04C-040770C80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complications of plaster immobilization</a:t>
            </a:r>
            <a:endParaRPr lang="en-US" dirty="0"/>
          </a:p>
        </p:txBody>
      </p:sp>
      <p:sp>
        <p:nvSpPr>
          <p:cNvPr id="47107" name="Content Placeholder 4">
            <a:extLst>
              <a:ext uri="{FF2B5EF4-FFF2-40B4-BE49-F238E27FC236}">
                <a16:creationId xmlns:a16="http://schemas.microsoft.com/office/drawing/2014/main" id="{2EB8AA27-705F-4A12-BEEB-C16623FFE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335463"/>
          </a:xfrm>
        </p:spPr>
        <p:txBody>
          <a:bodyPr/>
          <a:lstStyle/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Tight cast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Decubitus changes due to pressure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Skin abrasions and lacerations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Compartment syndrome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Burns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Thrombophlebitis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Loss of position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Joint contracture</a:t>
            </a:r>
          </a:p>
          <a:p>
            <a:pPr marL="514350" indent="-514350" algn="l" rtl="0">
              <a:buFont typeface="Arial" panose="020B0604020202020204" pitchFamily="34" charset="0"/>
              <a:buAutoNum type="arabicPeriod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Allergic reaction</a:t>
            </a:r>
          </a:p>
        </p:txBody>
      </p:sp>
    </p:spTree>
  </p:cSld>
  <p:clrMapOvr>
    <a:masterClrMapping/>
  </p:clrMapOvr>
  <p:transition advTm="25203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ontent Placeholder 2">
            <a:extLst>
              <a:ext uri="{FF2B5EF4-FFF2-40B4-BE49-F238E27FC236}">
                <a16:creationId xmlns:a16="http://schemas.microsoft.com/office/drawing/2014/main" id="{FF4E09BF-4472-49A3-BCCA-E312A259F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52600"/>
            <a:ext cx="8305800" cy="4724400"/>
          </a:xfrm>
        </p:spPr>
        <p:txBody>
          <a:bodyPr/>
          <a:lstStyle/>
          <a:p>
            <a:pPr marL="0" indent="0">
              <a:lnSpc>
                <a:spcPct val="9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implies the use of </a:t>
            </a:r>
            <a:r>
              <a:rPr lang="en-US" alt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longets</a:t>
            </a: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made of plaster or lighter materials (</a:t>
            </a:r>
            <a:r>
              <a:rPr lang="en-US" alt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orthoses</a:t>
            </a: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enables the healing of fractures and prevents joint contractures.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Segments of plaster or plastic casts are applied only over the diaphyses of the bones, leaving the joints free.</a:t>
            </a:r>
          </a:p>
          <a:p>
            <a:pPr marL="0" indent="0">
              <a:lnSpc>
                <a:spcPct val="9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segments are connected by metal or plastic hinges that allow movement in one plane (F/E).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8BDF55-098B-4A54-AC36-F628DF920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4800"/>
            <a:ext cx="7772400" cy="1143000"/>
          </a:xfrm>
        </p:spPr>
        <p:txBody>
          <a:bodyPr/>
          <a:lstStyle/>
          <a:p>
            <a:pPr marL="514350" indent="-514350"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Functional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immobilization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endParaRPr lang="sr-Latn-R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495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060AA29C-E8DA-458C-9F45-F12DD077A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81200"/>
            <a:ext cx="8305800" cy="3954463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Orthoses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"functional" in that they allow greater joint movements than with classic plaster immobilizations.</a:t>
            </a:r>
          </a:p>
          <a:p>
            <a:pPr marL="0" indent="0"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 immobilization is most often used for fractures of the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humerus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femur or tibia/ for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ligamentous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joint injuries</a:t>
            </a:r>
          </a:p>
          <a:p>
            <a:pPr marL="0" indent="0"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 casts or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orthoses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not rigid enough and are placed after signs of fracture healing ≥ 3-6 weeks of continuous traction or usual plaster immobilization.</a:t>
            </a:r>
            <a:endParaRPr lang="en-US" alt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E4011A-3889-4908-9142-239B8401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28600"/>
            <a:ext cx="7772400" cy="1455738"/>
          </a:xfrm>
        </p:spPr>
        <p:txBody>
          <a:bodyPr/>
          <a:lstStyle/>
          <a:p>
            <a:pPr marL="514350" indent="-514350"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Functional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immobilization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endParaRPr lang="sr-Latn-R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2625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518F1-E95D-4133-87B5-6DCBB9A63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history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D78AAF7F-65FF-46D4-A094-00DD8FAB0E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2141538"/>
            <a:ext cx="4343400" cy="3878262"/>
          </a:xfrm>
        </p:spPr>
        <p:txBody>
          <a:bodyPr/>
          <a:lstStyle/>
          <a:p>
            <a:pPr algn="l" rtl="0">
              <a:buFont typeface="Arial" panose="020B0604020202020204" pitchFamily="34" charset="0"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Splints:</a:t>
            </a:r>
          </a:p>
          <a:p>
            <a:pPr algn="l" rtl="0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ancient Egyptians used wooden splints to immobilize fractures</a:t>
            </a:r>
          </a:p>
          <a:p>
            <a:r>
              <a:rPr lang="it-IT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Revra Depui, 1895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it-IT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of custom wooden splints</a:t>
            </a:r>
          </a:p>
          <a:p>
            <a:pPr algn="l" rtl="0">
              <a:buFont typeface="Arial" panose="020B0604020202020204" pitchFamily="34" charset="0"/>
              <a:buNone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2" name="Picture 2">
            <a:extLst>
              <a:ext uri="{FF2B5EF4-FFF2-40B4-BE49-F238E27FC236}">
                <a16:creationId xmlns:a16="http://schemas.microsoft.com/office/drawing/2014/main" id="{97075FAE-857B-42FE-A121-B76F5172D3B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2362200"/>
            <a:ext cx="3616325" cy="3521075"/>
          </a:xfrm>
          <a:noFill/>
        </p:spPr>
      </p:pic>
    </p:spTree>
  </p:cSld>
  <p:clrMapOvr>
    <a:masterClrMapping/>
  </p:clrMapOvr>
  <p:transition advTm="1953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A6E50-EE88-4359-A2F3-F72512437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/>
          <a:lstStyle/>
          <a:p>
            <a:pPr marL="514350" indent="-514350"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Functional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immobilization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endParaRPr lang="sr-Latn-R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EB4547-3C3C-4410-99A2-AA566D3A2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2141538"/>
            <a:ext cx="4343400" cy="4335462"/>
          </a:xfrm>
        </p:spPr>
        <p:txBody>
          <a:bodyPr/>
          <a:lstStyle/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Advantages: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Safety</a:t>
            </a:r>
            <a:endParaRPr lang="sr-Latn-RS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Mobility</a:t>
            </a:r>
            <a:endParaRPr lang="en-US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Speed</a:t>
            </a:r>
            <a:endParaRPr lang="en-US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Disadvantages:</a:t>
            </a:r>
          </a:p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They are not rigid enough to enable primary treatment</a:t>
            </a:r>
            <a:endParaRPr lang="en-US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buFont typeface="Arial" charset="0"/>
              <a:buChar char="•"/>
              <a:defRPr/>
            </a:pPr>
            <a:endParaRPr lang="en-US" dirty="0"/>
          </a:p>
        </p:txBody>
      </p:sp>
      <p:pic>
        <p:nvPicPr>
          <p:cNvPr id="50180" name="Picture 4">
            <a:extLst>
              <a:ext uri="{FF2B5EF4-FFF2-40B4-BE49-F238E27FC236}">
                <a16:creationId xmlns:a16="http://schemas.microsoft.com/office/drawing/2014/main" id="{951D4BCC-7CA5-4C65-8EF1-A415F22C615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9525" y="2362200"/>
            <a:ext cx="3673475" cy="3200400"/>
          </a:xfrm>
          <a:noFill/>
        </p:spPr>
      </p:pic>
    </p:spTree>
  </p:cSld>
  <p:clrMapOvr>
    <a:masterClrMapping/>
  </p:clrMapOvr>
  <p:transition advTm="19109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AB76B-BFC3-4338-A7B5-B1D27D7BF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Gravitational reduction and immobilization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15DE8D-5BD6-463C-B9CE-E6B79024E4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2141538"/>
            <a:ext cx="4191000" cy="3954462"/>
          </a:xfrm>
        </p:spPr>
        <p:txBody>
          <a:bodyPr/>
          <a:lstStyle/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Hanging plaster</a:t>
            </a:r>
          </a:p>
          <a:p>
            <a:pPr marL="514350" indent="-514350" algn="l" rtl="0">
              <a:buFont typeface="+mj-lt"/>
              <a:buAutoNum type="arabicPeriod"/>
              <a:defRPr/>
            </a:pP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Slab-orthosis</a:t>
            </a:r>
          </a:p>
          <a:p>
            <a:pPr marL="514350" indent="-514350" algn="l" rtl="0">
              <a:buFont typeface="Arial" charset="0"/>
              <a:buNone/>
              <a:defRPr/>
            </a:pPr>
            <a:r>
              <a:rPr lang="sr-Latn-R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Fracture of the </a:t>
            </a:r>
            <a:r>
              <a:rPr lang="sr-Latn-R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humerus diaphysis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which</a:t>
            </a:r>
          </a:p>
          <a:p>
            <a:pPr marL="514350" indent="-514350" algn="l" rtl="0">
              <a:buFont typeface="Arial" charset="0"/>
              <a:buNone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can be treated non-operatively</a:t>
            </a:r>
          </a:p>
          <a:p>
            <a:pPr algn="l" rtl="0">
              <a:buFont typeface="Arial" charset="0"/>
              <a:buChar char="•"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2">
            <a:extLst>
              <a:ext uri="{FF2B5EF4-FFF2-40B4-BE49-F238E27FC236}">
                <a16:creationId xmlns:a16="http://schemas.microsoft.com/office/drawing/2014/main" id="{C30E6D54-B00F-4863-902D-93979FA08C7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2057400"/>
            <a:ext cx="3810000" cy="4119563"/>
          </a:xfrm>
          <a:noFill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84D1BAE-EA8D-4982-9022-A7A2AFABC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42672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 advTm="185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AE9E2-C659-443C-A57D-ACF7F1847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85800"/>
            <a:ext cx="7772400" cy="1066800"/>
          </a:xfrm>
        </p:spPr>
        <p:txBody>
          <a:bodyPr>
            <a:normAutofit fontScale="90000"/>
          </a:bodyPr>
          <a:lstStyle/>
          <a:p>
            <a:pPr algn="ctr" rtl="0">
              <a:defRPr/>
            </a:pPr>
            <a:r>
              <a:rPr lang="vi-VN" sz="3600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br>
              <a:rPr lang="sr-Latn-R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ea typeface="Calibri"/>
                <a:cs typeface="Arial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02971D48-22F8-4822-A453-A06D8F9B7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37258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Some fractures are so unstable that maintaining the position of the fragments with plaster immobilization is not possible or impractical.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Traction: the bone can remain in a reduced position and maintain the achieved length and axis with continued traction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Condition: preservation of the soft-tissue bridge between the fragments.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Cutaneous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Transoeal</a:t>
            </a:r>
            <a:endParaRPr lang="en-US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9797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ontent Placeholder 2">
            <a:extLst>
              <a:ext uri="{FF2B5EF4-FFF2-40B4-BE49-F238E27FC236}">
                <a16:creationId xmlns:a16="http://schemas.microsoft.com/office/drawing/2014/main" id="{C41D85B9-33FA-4C20-A242-257A5DDA6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828800"/>
            <a:ext cx="8686800" cy="4267200"/>
          </a:xfrm>
        </p:spPr>
        <p:txBody>
          <a:bodyPr/>
          <a:lstStyle/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Traction is applied to the injured limb distal to the fracture site.</a:t>
            </a:r>
          </a:p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achieves a continuous traction (pulling) force along the shaft.</a:t>
            </a:r>
          </a:p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particularly useful in oblique or spiral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diaphyseal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fractures that are easily dislocated by muscle contraction.</a:t>
            </a:r>
          </a:p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certain fractures, traction force can be applied in 2 directions.</a:t>
            </a:r>
          </a:p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Maintaining fracture reduction with traction is difficult but possible</a:t>
            </a:r>
          </a:p>
          <a:p>
            <a:pPr marL="0">
              <a:lnSpc>
                <a:spcPct val="115000"/>
              </a:lnSpc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patient can move the adjacent joints and exercise the muscles.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9E7494-DE1D-4E98-B1A8-CFB98FE8A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>
            <a:normAutofit fontScale="90000"/>
          </a:bodyPr>
          <a:lstStyle/>
          <a:p>
            <a:pPr algn="ctr" rtl="0">
              <a:defRPr/>
            </a:pPr>
            <a:b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3600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br>
              <a:rPr lang="sr-Latn-RS" dirty="0">
                <a:latin typeface="Times New Roman" pitchFamily="18" charset="0"/>
                <a:cs typeface="Times New Roman" pitchFamily="18" charset="0"/>
              </a:rPr>
            </a:b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</p:spTree>
  </p:cSld>
  <p:clrMapOvr>
    <a:masterClrMapping/>
  </p:clrMapOvr>
  <p:transition advTm="3978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0E267-CE03-4E27-9434-14223A4FB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953000"/>
          </a:xfrm>
        </p:spPr>
        <p:txBody>
          <a:bodyPr>
            <a:normAutofit fontScale="77500" lnSpcReduction="20000"/>
          </a:bodyPr>
          <a:lstStyle/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Advantages: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It enables reduction and immobilization</a:t>
            </a: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Movement</a:t>
            </a: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Safe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Disadvantages:</a:t>
            </a: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Bed-bound patient</a:t>
            </a: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Longer hospital stay</a:t>
            </a: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After achieving a good position of the fragments and initial signs of healing, it should be replaced by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plaster immobilization or functional orthosis</a:t>
            </a:r>
          </a:p>
          <a:p>
            <a:pPr algn="l" rtl="0">
              <a:buFont typeface="Arial" charset="0"/>
              <a:buChar char="•"/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D31E8F-16ED-42C0-B372-D84944C4B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143000"/>
          </a:xfrm>
        </p:spPr>
        <p:txBody>
          <a:bodyPr/>
          <a:lstStyle/>
          <a:p>
            <a:pPr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</p:spTree>
  </p:cSld>
  <p:clrMapOvr>
    <a:masterClrMapping/>
  </p:clrMapOvr>
  <p:transition advTm="34078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34E41-C39F-4CF3-9D8D-2B79CCEE5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7772400" cy="1143000"/>
          </a:xfrm>
        </p:spPr>
        <p:txBody>
          <a:bodyPr/>
          <a:lstStyle/>
          <a:p>
            <a:pPr algn="ctr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 skin traction 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FC8C8-CDAC-4C5F-AF64-E199567F7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2141538"/>
            <a:ext cx="4724400" cy="418306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Enables traction ≤ 5 kg.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It consists of: adhesive tape reinforced with a bandage.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The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malleolus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are protected by a sponge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Straps or ropes are used to provide traction.</a:t>
            </a:r>
            <a:endParaRPr lang="en-US" dirty="0"/>
          </a:p>
        </p:txBody>
      </p:sp>
      <p:pic>
        <p:nvPicPr>
          <p:cNvPr id="55300" name="Picture 2">
            <a:extLst>
              <a:ext uri="{FF2B5EF4-FFF2-40B4-BE49-F238E27FC236}">
                <a16:creationId xmlns:a16="http://schemas.microsoft.com/office/drawing/2014/main" id="{5BD8A6EF-F691-44AB-AF58-7E5CCC9AF68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2286000"/>
            <a:ext cx="3810000" cy="3640138"/>
          </a:xfrm>
          <a:noFill/>
        </p:spPr>
      </p:pic>
    </p:spTree>
  </p:cSld>
  <p:clrMapOvr>
    <a:masterClrMapping/>
  </p:clrMapOvr>
  <p:transition advTm="20375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F610A-7230-4493-8932-7C2B5BBC5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1455738"/>
          </a:xfrm>
        </p:spPr>
        <p:txBody>
          <a:bodyPr/>
          <a:lstStyle/>
          <a:p>
            <a:pPr algn="ctr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 skin traction</a:t>
            </a:r>
            <a:endParaRPr lang="en-US" dirty="0"/>
          </a:p>
        </p:txBody>
      </p:sp>
      <p:pic>
        <p:nvPicPr>
          <p:cNvPr id="56323" name="Picture 2">
            <a:extLst>
              <a:ext uri="{FF2B5EF4-FFF2-40B4-BE49-F238E27FC236}">
                <a16:creationId xmlns:a16="http://schemas.microsoft.com/office/drawing/2014/main" id="{FCD2B4B5-722E-4C64-9DA1-7B1341DD989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695575"/>
            <a:ext cx="3657600" cy="3176588"/>
          </a:xfrm>
          <a:noFill/>
        </p:spPr>
      </p:pic>
      <p:pic>
        <p:nvPicPr>
          <p:cNvPr id="56324" name="Picture 2">
            <a:extLst>
              <a:ext uri="{FF2B5EF4-FFF2-40B4-BE49-F238E27FC236}">
                <a16:creationId xmlns:a16="http://schemas.microsoft.com/office/drawing/2014/main" id="{19C5C19E-F0B7-4036-9DB7-4E18FBCC04F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743200"/>
            <a:ext cx="3751263" cy="3124200"/>
          </a:xfrm>
          <a:noFill/>
        </p:spPr>
      </p:pic>
    </p:spTree>
  </p:cSld>
  <p:clrMapOvr>
    <a:masterClrMapping/>
  </p:clrMapOvr>
  <p:transition advTm="9782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1D590-7805-41E6-994A-757D2EBA5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7772400" cy="4572000"/>
          </a:xfrm>
        </p:spPr>
        <p:txBody>
          <a:bodyPr/>
          <a:lstStyle/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India</a:t>
            </a: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cations: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If traction is required ≤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5 kg.</a:t>
            </a:r>
          </a:p>
          <a:p>
            <a:pPr marL="514350" indent="-51435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Children</a:t>
            </a:r>
            <a:r>
              <a:rPr lang="en-GB" dirty="0"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en-GB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femur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GB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fractures</a:t>
            </a:r>
            <a:endParaRPr lang="en-US" dirty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If traction is the only method of reduction</a:t>
            </a: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knee blockade in the case of a meniscus tear</a:t>
            </a: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4.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Osteoporo</a:t>
            </a:r>
            <a:r>
              <a:rPr lang="sr-Latn-RS" dirty="0">
                <a:latin typeface="Times New Roman" pitchFamily="18" charset="0"/>
                <a:ea typeface="Calibri"/>
                <a:cs typeface="Times New Roman" pitchFamily="18" charset="0"/>
              </a:rPr>
              <a:t>tic bone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buFont typeface="Arial" charset="0"/>
              <a:buChar char="•"/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0F967B-E51F-4A9C-A265-9024B63C4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219200"/>
          </a:xfrm>
        </p:spPr>
        <p:txBody>
          <a:bodyPr/>
          <a:lstStyle/>
          <a:p>
            <a:pPr algn="ctr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 skin traction 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</p:spTree>
  </p:cSld>
  <p:clrMapOvr>
    <a:masterClrMapping/>
  </p:clrMapOvr>
  <p:transition advTm="2120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3DC4B-342C-46EC-A003-63039298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/>
          <a:lstStyle/>
          <a:p>
            <a:pPr algn="ctr">
              <a:defRPr/>
            </a:pPr>
            <a:r>
              <a:rPr lang="vi-VN" sz="3200" dirty="0">
                <a:solidFill>
                  <a:srgbClr val="FFFF00"/>
                </a:solidFill>
                <a:cs typeface="Times New Roman" pitchFamily="18" charset="0"/>
              </a:rPr>
              <a:t>Continuous skin traction 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9C97A-325D-4B95-BEF0-A2CBB4BA7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905000"/>
            <a:ext cx="8686800" cy="4495800"/>
          </a:xfrm>
        </p:spPr>
        <p:txBody>
          <a:bodyPr>
            <a:normAutofit fontScale="62500" lnSpcReduction="20000"/>
          </a:bodyPr>
          <a:lstStyle/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endParaRPr lang="sr-Latn-RS" sz="33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Advantages of cutaneous traction:</a:t>
            </a:r>
            <a:r>
              <a:rPr lang="en-US" sz="4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sr-Latn-RS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2860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A simple application</a:t>
            </a:r>
            <a:endParaRPr lang="en-US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Safe</a:t>
            </a:r>
            <a:endParaRPr lang="en-US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It can also be installed by a less professional person</a:t>
            </a: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Less complications</a:t>
            </a:r>
          </a:p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sz="4000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Complications: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742950" indent="-742950" algn="l" rtl="0">
              <a:buFont typeface="Arial" charset="0"/>
              <a:buNone/>
              <a:defRPr/>
            </a:pPr>
            <a:r>
              <a:rPr lang="sr-Latn-RS" sz="4000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Compartment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syndrome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2. </a:t>
            </a:r>
            <a:r>
              <a:rPr lang="en-US" sz="4000" dirty="0" err="1">
                <a:latin typeface="Times New Roman" pitchFamily="18" charset="0"/>
                <a:ea typeface="Calibri"/>
                <a:cs typeface="Times New Roman" pitchFamily="18" charset="0"/>
              </a:rPr>
              <a:t>Peroneus</a:t>
            </a:r>
            <a:r>
              <a:rPr lang="en-US" sz="4000" dirty="0">
                <a:latin typeface="Times New Roman" pitchFamily="18" charset="0"/>
                <a:ea typeface="Calibri"/>
                <a:cs typeface="Times New Roman" pitchFamily="18" charset="0"/>
              </a:rPr>
              <a:t> n</a:t>
            </a:r>
            <a:r>
              <a:rPr lang="sr-Latn-RS" sz="4000" dirty="0">
                <a:latin typeface="Times New Roman" pitchFamily="18" charset="0"/>
                <a:ea typeface="Calibri"/>
                <a:cs typeface="Times New Roman" pitchFamily="18" charset="0"/>
              </a:rPr>
              <a:t>erve</a:t>
            </a:r>
            <a:r>
              <a:rPr lang="en-US" sz="4000" dirty="0">
                <a:latin typeface="Times New Roman" pitchFamily="18" charset="0"/>
                <a:ea typeface="Calibri"/>
                <a:cs typeface="Times New Roman" pitchFamily="18" charset="0"/>
              </a:rPr>
              <a:t> lesion and foot drop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US" sz="33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US" dirty="0">
              <a:ea typeface="Calibri"/>
              <a:cs typeface="Arial"/>
            </a:endParaRPr>
          </a:p>
          <a:p>
            <a:pPr algn="l" rtl="0">
              <a:buFont typeface="Arial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ransition advTm="2309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13E8D-FF3E-4B1D-878B-D655C3BF5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>
              <a:defRPr/>
            </a:pPr>
            <a:r>
              <a:rPr lang="vi-VN" sz="3600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transosseous</a:t>
            </a:r>
            <a:r>
              <a:rPr lang="vi-VN" sz="3600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br>
              <a:rPr lang="en-US" dirty="0">
                <a:ea typeface="Calibri"/>
                <a:cs typeface="Arial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AE039-9079-46A1-87E7-FB2FEC21D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141538"/>
            <a:ext cx="4648200" cy="4564062"/>
          </a:xfrm>
        </p:spPr>
        <p:txBody>
          <a:bodyPr>
            <a:normAutofit fontScale="70000" lnSpcReduction="20000"/>
          </a:bodyPr>
          <a:lstStyle/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They are used:</a:t>
            </a:r>
          </a:p>
          <a:p>
            <a:pPr marL="0" indent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Kirschner</a:t>
            </a: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’s pin /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Steinmann</a:t>
            </a: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's pin /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Denham</a:t>
            </a:r>
            <a:r>
              <a:rPr lang="sr-Latn-RS" sz="2400" dirty="0">
                <a:latin typeface="Times New Roman" pitchFamily="18" charset="0"/>
                <a:ea typeface="Calibri"/>
                <a:cs typeface="Times New Roman" pitchFamily="18" charset="0"/>
              </a:rPr>
              <a:t>-'s pin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Are used: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Kirschner's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needle / Steinmann's wedge / Denham's wedge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  <a:defRPr/>
            </a:pP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They are applied under local anesthesia with 2%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Lidocaine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in:</a:t>
            </a: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Distal femur (proximal femur fractures / hip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luxations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/ acetabulum fractures)</a:t>
            </a: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Tibial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tubercle (fractures of the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diaphysis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of the femur / distal femur)</a:t>
            </a: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Calcaneus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(fractures of all 3 segments of the tibia)</a:t>
            </a:r>
          </a:p>
          <a:p>
            <a:pPr marL="457200" indent="-45720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Olecranon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(distal </a:t>
            </a:r>
            <a:r>
              <a:rPr lang="en-US" sz="2400" dirty="0" err="1">
                <a:latin typeface="Times New Roman" pitchFamily="18" charset="0"/>
                <a:ea typeface="Calibri"/>
                <a:cs typeface="Times New Roman" pitchFamily="18" charset="0"/>
              </a:rPr>
              <a:t>humerus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 fracture) - rare</a:t>
            </a:r>
            <a:endParaRPr lang="en-US" sz="2400" dirty="0"/>
          </a:p>
        </p:txBody>
      </p:sp>
      <p:pic>
        <p:nvPicPr>
          <p:cNvPr id="59396" name="Picture 4">
            <a:extLst>
              <a:ext uri="{FF2B5EF4-FFF2-40B4-BE49-F238E27FC236}">
                <a16:creationId xmlns:a16="http://schemas.microsoft.com/office/drawing/2014/main" id="{B517CAD2-3DCF-4E48-B222-FBCBE06B28D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2362200"/>
            <a:ext cx="3962400" cy="947738"/>
          </a:xfrm>
          <a:noFill/>
        </p:spPr>
      </p:pic>
      <p:pic>
        <p:nvPicPr>
          <p:cNvPr id="59397" name="Picture 2">
            <a:extLst>
              <a:ext uri="{FF2B5EF4-FFF2-40B4-BE49-F238E27FC236}">
                <a16:creationId xmlns:a16="http://schemas.microsoft.com/office/drawing/2014/main" id="{B9822C80-726B-413A-8C34-7207062FC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57600"/>
            <a:ext cx="4038600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1688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185AD-D7D6-406D-A822-F4E3FDC5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history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Content Placeholder 3">
            <a:extLst>
              <a:ext uri="{FF2B5EF4-FFF2-40B4-BE49-F238E27FC236}">
                <a16:creationId xmlns:a16="http://schemas.microsoft.com/office/drawing/2014/main" id="{D500C360-7A26-4315-9019-1F74732AE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057400"/>
            <a:ext cx="4648200" cy="3962400"/>
          </a:xfrm>
        </p:spPr>
        <p:txBody>
          <a:bodyPr/>
          <a:lstStyle/>
          <a:p>
            <a:pPr algn="l" rtl="0"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Traction:</a:t>
            </a:r>
          </a:p>
          <a:p>
            <a:pPr algn="l" rtl="0"/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Developed during the Middle Ages and the First World War</a:t>
            </a:r>
          </a:p>
          <a:p>
            <a:pPr algn="l" rtl="0"/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It is used for definitive treatment or before surgery</a:t>
            </a:r>
          </a:p>
        </p:txBody>
      </p:sp>
      <p:pic>
        <p:nvPicPr>
          <p:cNvPr id="23556" name="Picture 2">
            <a:extLst>
              <a:ext uri="{FF2B5EF4-FFF2-40B4-BE49-F238E27FC236}">
                <a16:creationId xmlns:a16="http://schemas.microsoft.com/office/drawing/2014/main" id="{3CF64AE3-DFC8-4D30-BA41-FBA48908181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773363"/>
            <a:ext cx="3937000" cy="2713037"/>
          </a:xfrm>
          <a:noFill/>
        </p:spPr>
      </p:pic>
      <p:pic>
        <p:nvPicPr>
          <p:cNvPr id="110595" name="Picture 3">
            <a:extLst>
              <a:ext uri="{FF2B5EF4-FFF2-40B4-BE49-F238E27FC236}">
                <a16:creationId xmlns:a16="http://schemas.microsoft.com/office/drawing/2014/main" id="{F683680D-8854-4361-A595-F27CBD033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4191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7DFF-B2F6-442C-9F0A-82A3329FE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76200"/>
            <a:ext cx="7772400" cy="1219200"/>
          </a:xfrm>
        </p:spPr>
        <p:txBody>
          <a:bodyPr/>
          <a:lstStyle/>
          <a:p>
            <a:pPr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transosseous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endParaRPr lang="en-US" dirty="0"/>
          </a:p>
        </p:txBody>
      </p:sp>
      <p:sp>
        <p:nvSpPr>
          <p:cNvPr id="60419" name="Content Placeholder 2">
            <a:extLst>
              <a:ext uri="{FF2B5EF4-FFF2-40B4-BE49-F238E27FC236}">
                <a16:creationId xmlns:a16="http://schemas.microsoft.com/office/drawing/2014/main" id="{EDF8A5EE-22A8-41DA-A837-705A880BB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410200"/>
          </a:xfrm>
        </p:spPr>
        <p:txBody>
          <a:bodyPr/>
          <a:lstStyle/>
          <a:p>
            <a:pPr marL="342900" indent="-342900" algn="l" rtl="0">
              <a:buFont typeface="Calibri Light" panose="020F0302020204030204" pitchFamily="34" charset="0"/>
              <a:buAutoNum type="arabicPeriod"/>
            </a:pPr>
            <a:r>
              <a:rPr lang="vi-VN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Vertically unstable pelvic ring fractures</a:t>
            </a:r>
            <a:r>
              <a:rPr lang="sr-Latn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external fixation cannot maintain vertical stability</a:t>
            </a:r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vi-VN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Acetabulum fractures</a:t>
            </a:r>
            <a:r>
              <a:rPr lang="sr-Latn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minimal displacement where internal</a:t>
            </a:r>
            <a:r>
              <a:rPr lang="sr-Latn-R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fixation is not indicated</a:t>
            </a:r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rtl="0">
              <a:buFont typeface="Calibri Light" panose="020F0302020204030204" pitchFamily="34" charset="0"/>
              <a:buAutoNum type="arabicPeriod"/>
            </a:pPr>
            <a:r>
              <a:rPr lang="vi-VN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fractures of the acetabulum</a:t>
            </a:r>
            <a:endParaRPr lang="en-US" altLang="en-US" sz="1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Proximal F fractures (BC / IT / ST): soft tissue or bone conditions and / or </a:t>
            </a:r>
            <a:r>
              <a:rPr lang="en-U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comorbidities</a:t>
            </a: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contraindicate surgery</a:t>
            </a: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Fractures of the femur for which internal or external fixation is contraindicated</a:t>
            </a: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Comminuted fractures of the </a:t>
            </a:r>
            <a:r>
              <a:rPr lang="en-U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tibial</a:t>
            </a: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plateau where internal or external fixation is not possible or feasible</a:t>
            </a: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Lower leg fractures in which initial treatment is delayed or in unacceptable position of fragments treated with plaster immobilization</a:t>
            </a:r>
          </a:p>
          <a:p>
            <a:pPr marL="342900" indent="-342900">
              <a:buFont typeface="Calibri Light" panose="020F0302020204030204" pitchFamily="34" charset="0"/>
              <a:buAutoNum type="arabicPeriod"/>
            </a:pP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Comminuted fractures of the </a:t>
            </a:r>
            <a:r>
              <a:rPr lang="en-U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tibial</a:t>
            </a:r>
            <a:r>
              <a:rPr lang="en-U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pilon</a:t>
            </a:r>
            <a:endParaRPr lang="en-US" altLang="en-US" sz="1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3030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AC0B8-9421-46CA-B817-DE7F2B59F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305800" cy="1143000"/>
          </a:xfrm>
        </p:spPr>
        <p:txBody>
          <a:bodyPr/>
          <a:lstStyle/>
          <a:p>
            <a:pPr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transosseous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endParaRPr lang="en-US" dirty="0"/>
          </a:p>
        </p:txBody>
      </p:sp>
      <p:pic>
        <p:nvPicPr>
          <p:cNvPr id="61443" name="Picture 2">
            <a:extLst>
              <a:ext uri="{FF2B5EF4-FFF2-40B4-BE49-F238E27FC236}">
                <a16:creationId xmlns:a16="http://schemas.microsoft.com/office/drawing/2014/main" id="{8C7E3B51-5EC7-4AE5-A79D-B9597939F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6705600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31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EDB1A-5D2B-4FA2-A2C5-F72976E4F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4800"/>
            <a:ext cx="8001000" cy="1455738"/>
          </a:xfrm>
        </p:spPr>
        <p:txBody>
          <a:bodyPr/>
          <a:lstStyle/>
          <a:p>
            <a:pPr algn="ctr" rtl="0">
              <a:defRPr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Cervica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llo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</a:p>
        </p:txBody>
      </p:sp>
      <p:pic>
        <p:nvPicPr>
          <p:cNvPr id="108546" name="Picture 2">
            <a:extLst>
              <a:ext uri="{FF2B5EF4-FFF2-40B4-BE49-F238E27FC236}">
                <a16:creationId xmlns:a16="http://schemas.microsoft.com/office/drawing/2014/main" id="{79E7AFC4-B42D-447E-B035-CA2A399B83B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81600" y="2590800"/>
            <a:ext cx="3813175" cy="2971800"/>
          </a:xfrm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62468" name="Content Placeholder 3">
            <a:extLst>
              <a:ext uri="{FF2B5EF4-FFF2-40B4-BE49-F238E27FC236}">
                <a16:creationId xmlns:a16="http://schemas.microsoft.com/office/drawing/2014/main" id="{E53D002A-CC02-43F4-8982-211C214CE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400" y="2133600"/>
            <a:ext cx="4953000" cy="3649663"/>
          </a:xfrm>
        </p:spPr>
        <p:txBody>
          <a:bodyPr/>
          <a:lstStyle/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Perry and Nickel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Multiplanar control</a:t>
            </a:r>
          </a:p>
          <a:p>
            <a:pPr algn="l" rtl="0"/>
            <a:r>
              <a:rPr lang="en-US" altLang="en-US" sz="2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Indication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dislocation of C vertebrae and facet joints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 kg for the head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2.5 kg for each IV space</a:t>
            </a:r>
          </a:p>
          <a:p>
            <a:pPr algn="l" rtl="0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Max:</a:t>
            </a:r>
            <a:r>
              <a:rPr lang="en-US" altLang="en-US" sz="2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17.5-22.5 kg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(luxation C6-C7)</a:t>
            </a:r>
          </a:p>
        </p:txBody>
      </p:sp>
    </p:spTree>
  </p:cSld>
  <p:clrMapOvr>
    <a:masterClrMapping/>
  </p:clrMapOvr>
  <p:transition advTm="37469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67CE7-47CD-4601-A8AC-091272223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l" rtl="0">
              <a:lnSpc>
                <a:spcPct val="115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Advantages:</a:t>
            </a:r>
            <a:endParaRPr lang="en-US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Load is used</a:t>
            </a:r>
            <a:r>
              <a:rPr lang="en-US" sz="2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≥</a:t>
            </a:r>
            <a:r>
              <a:rPr lang="en-US" sz="2800" dirty="0">
                <a:latin typeface="Times New Roman" pitchFamily="18" charset="0"/>
                <a:ea typeface="Calibri"/>
                <a:cs typeface="Times New Roman" pitchFamily="18" charset="0"/>
              </a:rPr>
              <a:t>5 kg</a:t>
            </a: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(8-10% TT)</a:t>
            </a: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Easier patient care</a:t>
            </a:r>
          </a:p>
          <a:p>
            <a:pPr algn="l" rtl="0">
              <a:lnSpc>
                <a:spcPct val="115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sr-Latn-RS" sz="2800" dirty="0">
                <a:latin typeface="Times New Roman" pitchFamily="18" charset="0"/>
                <a:ea typeface="Calibri"/>
                <a:cs typeface="Times New Roman" pitchFamily="18" charset="0"/>
              </a:rPr>
              <a:t>Possibility of physical procedures</a:t>
            </a:r>
            <a:endParaRPr lang="en-US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76B49B-C96D-49FD-9E32-AC2A9C540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077200" cy="1455738"/>
          </a:xfrm>
        </p:spPr>
        <p:txBody>
          <a:bodyPr/>
          <a:lstStyle/>
          <a:p>
            <a:pPr algn="ctr" rtl="0">
              <a:defRPr/>
            </a:pP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</a:t>
            </a:r>
            <a:r>
              <a:rPr lang="sr-Latn-R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endParaRPr lang="en-US" dirty="0"/>
          </a:p>
        </p:txBody>
      </p:sp>
    </p:spTree>
  </p:cSld>
  <p:clrMapOvr>
    <a:masterClrMapping/>
  </p:clrMapOvr>
  <p:transition advTm="13984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D792D-9E3C-42AF-84EB-F5F07D7F6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1219200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Complications of </a:t>
            </a:r>
            <a:r>
              <a:rPr lang="vi-VN" dirty="0">
                <a:solidFill>
                  <a:srgbClr val="FFFF00"/>
                </a:solidFill>
                <a:cs typeface="Times New Roman" pitchFamily="18" charset="0"/>
              </a:rPr>
              <a:t>Continuous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traction</a:t>
            </a:r>
            <a:br>
              <a:rPr lang="sr-Latn-RS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7CD3E-6A0F-4C0E-B9BE-C31CB4EC8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153400" cy="4495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Decubitus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changes due to pressure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Equinus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contracture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Infection around the wedge/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Osteomyelitis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Growth plate damage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Neurovascular injuries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Fracture in wedge area (poor application)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Fragment distraction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Redistribution of fragments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scar on the skin</a:t>
            </a:r>
          </a:p>
        </p:txBody>
      </p:sp>
    </p:spTree>
  </p:cSld>
  <p:clrMapOvr>
    <a:masterClrMapping/>
  </p:clrMapOvr>
  <p:transition advTm="34218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24C6C-EC92-45D0-B52D-E659E45C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7772400" cy="990600"/>
          </a:xfrm>
        </p:spPr>
        <p:txBody>
          <a:bodyPr/>
          <a:lstStyle/>
          <a:p>
            <a:pPr algn="ctr" rtl="0">
              <a:defRPr/>
            </a:pPr>
            <a:r>
              <a:rPr lang="sr-Latn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6EF9A-8797-4C4A-9C75-BFB1796C0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8153400" cy="4191000"/>
          </a:xfrm>
        </p:spPr>
        <p:txBody>
          <a:bodyPr/>
          <a:lstStyle/>
          <a:p>
            <a:pPr algn="l" rtl="0"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Fractures without dislocation or with minimal dislocation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Most fractures in children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Patients with numerous comorbidities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Absence of adequately trained personnel and technique</a:t>
            </a:r>
          </a:p>
          <a:p>
            <a:pPr algn="l" rtl="0"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Reduction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fractures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under anesthetic as soon as possible / ≤ 6-12h</a:t>
            </a:r>
          </a:p>
          <a:p>
            <a:pPr marL="0" indent="0" algn="l" rtl="0">
              <a:buFont typeface="Arial" charset="0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4516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Content Placeholder 2">
            <a:extLst>
              <a:ext uri="{FF2B5EF4-FFF2-40B4-BE49-F238E27FC236}">
                <a16:creationId xmlns:a16="http://schemas.microsoft.com/office/drawing/2014/main" id="{1B3D2B5E-E477-4CC0-8BA6-493A902C2E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2514600"/>
            <a:ext cx="6400800" cy="17526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x-none" altLang="en-US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en-US" altLang="en-US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1063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4C542-954A-4479-8324-8467B6B0B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28600"/>
            <a:ext cx="7772400" cy="1219200"/>
          </a:xfrm>
        </p:spPr>
        <p:txBody>
          <a:bodyPr/>
          <a:lstStyle/>
          <a:p>
            <a:pPr algn="ctr" rtl="0">
              <a:defRPr/>
            </a:pP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history</a:t>
            </a:r>
            <a:endParaRPr lang="en-US" dirty="0"/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A5E9FDB0-4F73-496C-9923-3611D7C81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2141538"/>
            <a:ext cx="5791200" cy="4030662"/>
          </a:xfrm>
        </p:spPr>
        <p:txBody>
          <a:bodyPr/>
          <a:lstStyle/>
          <a:p>
            <a:pPr algn="l" rtl="0">
              <a:buFont typeface="Arial" panose="020B0604020202020204" pitchFamily="34" charset="0"/>
              <a:buNone/>
            </a:pPr>
            <a:r>
              <a:rPr lang="en-U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Plaster immobilization:</a:t>
            </a: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Flemish military surgeon invented plaster immobilization in 1851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0" name="Picture 2">
            <a:extLst>
              <a:ext uri="{FF2B5EF4-FFF2-40B4-BE49-F238E27FC236}">
                <a16:creationId xmlns:a16="http://schemas.microsoft.com/office/drawing/2014/main" id="{720D5269-BA31-4569-B1E7-CE3A2DE48A4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9800" y="2209800"/>
            <a:ext cx="2743200" cy="4014788"/>
          </a:xfrm>
          <a:noFill/>
        </p:spPr>
      </p:pic>
    </p:spTree>
  </p:cSld>
  <p:clrMapOvr>
    <a:masterClrMapping/>
  </p:clrMapOvr>
  <p:transition advTm="1389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200F3-D3E0-4652-8F6D-CAB37726D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1219200"/>
          </a:xfrm>
        </p:spPr>
        <p:txBody>
          <a:bodyPr/>
          <a:lstStyle/>
          <a:p>
            <a:pPr algn="ctr" rtl="0">
              <a:defRPr/>
            </a:pPr>
            <a:r>
              <a:rPr lang="x-none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6142DBEE-C6D4-4D01-AA30-C8FA07F88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447800"/>
            <a:ext cx="8686800" cy="4953000"/>
          </a:xfrm>
        </p:spPr>
        <p:txBody>
          <a:bodyPr/>
          <a:lstStyle/>
          <a:p>
            <a:pPr algn="l" rtl="0">
              <a:buFont typeface="Arial" charset="0"/>
              <a:buChar char="•"/>
              <a:defRPr/>
            </a:pPr>
            <a:r>
              <a:rPr lang="en-US" sz="2400" dirty="0">
                <a:latin typeface="+mj-lt"/>
              </a:rPr>
              <a:t>B</a:t>
            </a:r>
            <a:r>
              <a:rPr lang="vi-VN" sz="2400" dirty="0">
                <a:latin typeface="+mj-lt"/>
              </a:rPr>
              <a:t>one fracture (</a:t>
            </a:r>
            <a:r>
              <a:rPr lang="vi-VN" sz="2400" i="1" dirty="0">
                <a:solidFill>
                  <a:srgbClr val="FFFF00"/>
                </a:solidFill>
                <a:latin typeface="+mj-lt"/>
              </a:rPr>
              <a:t>fracture</a:t>
            </a:r>
            <a:r>
              <a:rPr lang="vi-VN" sz="2400" dirty="0">
                <a:latin typeface="+mj-lt"/>
              </a:rPr>
              <a:t>) represents a break in the continuity of bony anatomical structures associated with injury to the surrounding soft tissues.</a:t>
            </a:r>
            <a:endParaRPr lang="x-none" sz="2400" dirty="0">
              <a:latin typeface="+mj-lt"/>
            </a:endParaRPr>
          </a:p>
          <a:p>
            <a:pPr algn="l" rtl="0">
              <a:buFont typeface="Arial" charset="0"/>
              <a:buChar char="•"/>
              <a:defRPr/>
            </a:pPr>
            <a:r>
              <a:rPr lang="vi-VN" sz="2400" dirty="0">
                <a:latin typeface="+mj-lt"/>
              </a:rPr>
              <a:t>The fracture morphology is determined by:</a:t>
            </a:r>
            <a:endParaRPr lang="x-none" sz="2400" dirty="0">
              <a:latin typeface="+mj-lt"/>
            </a:endParaRP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vi-VN" sz="2400" dirty="0">
                <a:latin typeface="+mj-lt"/>
              </a:rPr>
              <a:t>the amount of energy acting on a part of the body</a:t>
            </a:r>
            <a:r>
              <a:rPr lang="x-none" sz="2400" dirty="0">
                <a:latin typeface="+mj-lt"/>
              </a:rPr>
              <a:t>.</a:t>
            </a:r>
          </a:p>
          <a:p>
            <a:pPr marL="457200" indent="-457200" algn="l" rtl="0">
              <a:buFont typeface="+mj-lt"/>
              <a:buAutoNum type="arabicPeriod"/>
              <a:defRPr/>
            </a:pPr>
            <a:r>
              <a:rPr lang="vi-VN" sz="2400" dirty="0">
                <a:latin typeface="+mj-lt"/>
              </a:rPr>
              <a:t>direct or indirect way in which the force acted.</a:t>
            </a:r>
            <a:endParaRPr lang="x-none" sz="2400" dirty="0">
              <a:latin typeface="+mj-lt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main goal of fracture treatment: </a:t>
            </a:r>
            <a:endParaRPr lang="sr-Latn-RS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vi-VN" sz="2400" dirty="0">
                <a:latin typeface="+mj-lt"/>
              </a:rPr>
              <a:t>anatomical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 reduction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x-none" sz="2400">
                <a:latin typeface="Times New Roman" pitchFamily="18" charset="0"/>
                <a:cs typeface="Times New Roman" pitchFamily="18" charset="0"/>
              </a:rPr>
              <a:t>mobilization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/stabilization</a:t>
            </a:r>
            <a:r>
              <a:rPr lang="vi-VN" sz="2400" dirty="0">
                <a:latin typeface="+mj-lt"/>
              </a:rPr>
              <a:t> </a:t>
            </a:r>
            <a:endParaRPr lang="sr-Latn-RS" sz="2400" dirty="0">
              <a:latin typeface="+mj-lt"/>
            </a:endParaRPr>
          </a:p>
          <a:p>
            <a:pPr>
              <a:buFont typeface="Arial" charset="0"/>
              <a:buChar char="•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restoration of function compatible with the severity of the injury, age, occupation and AD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of the injured patients</a:t>
            </a:r>
            <a:endParaRPr lang="x-none" sz="2400" dirty="0">
              <a:latin typeface="+mj-lt"/>
            </a:endParaRPr>
          </a:p>
        </p:txBody>
      </p:sp>
    </p:spTree>
  </p:cSld>
  <p:clrMapOvr>
    <a:masterClrMapping/>
  </p:clrMapOvr>
  <p:transition advTm="2923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C10C-EB4F-4D99-BADF-A65CB881B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52400"/>
            <a:ext cx="8077200" cy="1455738"/>
          </a:xfrm>
        </p:spPr>
        <p:txBody>
          <a:bodyPr/>
          <a:lstStyle/>
          <a:p>
            <a:pPr algn="ctr" rtl="0">
              <a:defRPr/>
            </a:pPr>
            <a:r>
              <a:rPr lang="sr-Latn-C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Trauma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OF bone AND joint system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B457534E-FAC0-45F0-98BC-329B23200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382000" cy="4572000"/>
          </a:xfrm>
        </p:spPr>
        <p:txBody>
          <a:bodyPr/>
          <a:lstStyle/>
          <a:p>
            <a:pPr algn="l" rtl="0"/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Great Modern Epidemic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sr-Latn-C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vi-VN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billions of dollars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annually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(USA)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due to death and disability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man experiences: ~ 2 fractures during his life.</a:t>
            </a:r>
          </a:p>
          <a:p>
            <a:pPr algn="l" rtl="0"/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Court-Brown et al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13.7/1,000/</a:t>
            </a:r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annually</a:t>
            </a:r>
          </a:p>
          <a:p>
            <a:pPr algn="l" rtl="0"/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leading cause of death in the age group &lt;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years</a:t>
            </a:r>
            <a:endParaRPr lang="sr-Latn-C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Osteoporotic f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racture</a:t>
            </a:r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 rtl="0"/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50% women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from 50 years</a:t>
            </a:r>
            <a:endParaRPr lang="sr-Latn-C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sr-Latn-C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20% 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 &gt; 50 years old</a:t>
            </a:r>
            <a:endParaRPr lang="sr-Latn-C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sr-Latn-C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41657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E079A-F7B5-403E-9175-A1CDAA34A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455738"/>
          </a:xfrm>
        </p:spPr>
        <p:txBody>
          <a:bodyPr/>
          <a:lstStyle/>
          <a:p>
            <a:pPr algn="ctr" rtl="0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mechanism of injury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Content Placeholder 3">
            <a:extLst>
              <a:ext uri="{FF2B5EF4-FFF2-40B4-BE49-F238E27FC236}">
                <a16:creationId xmlns:a16="http://schemas.microsoft.com/office/drawing/2014/main" id="{8FF61F71-A77D-438F-ACE7-397E12D9DF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828800"/>
            <a:ext cx="4495800" cy="4648200"/>
          </a:xfrm>
        </p:spPr>
        <p:txBody>
          <a:bodyPr/>
          <a:lstStyle/>
          <a:p>
            <a:pPr marL="457200" indent="-457200" algn="l" rtl="0"/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trauma</a:t>
            </a:r>
          </a:p>
          <a:p>
            <a:pPr marL="457200" indent="-457200" algn="l" rtl="0"/>
            <a:r>
              <a:rPr lang="sr-Latn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trauma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45% </a:t>
            </a:r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falls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3 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32% collision of motor vehicles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8% fights / stab wounds / violence with blunt objects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9% motorcycle crash</a:t>
            </a:r>
          </a:p>
          <a:p>
            <a:pPr marL="457200" indent="-457200" algn="l" rtl="0">
              <a:buFont typeface="Calibri Light" panose="020F0302020204030204" pitchFamily="34" charset="0"/>
              <a:buAutoNum type="arabicPeriod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6% gunshot wounds</a:t>
            </a:r>
          </a:p>
          <a:p>
            <a:pPr marL="457200" indent="-457200" algn="l" rtl="0">
              <a:buFont typeface="Arial" panose="020B0604020202020204" pitchFamily="34" charset="0"/>
              <a:buNone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2" name="Picture 2">
            <a:extLst>
              <a:ext uri="{FF2B5EF4-FFF2-40B4-BE49-F238E27FC236}">
                <a16:creationId xmlns:a16="http://schemas.microsoft.com/office/drawing/2014/main" id="{8B5888CB-ABFC-40E4-BDD2-C7B54F6D842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8725" y="1828800"/>
            <a:ext cx="3571875" cy="2362200"/>
          </a:xfrm>
          <a:noFill/>
        </p:spPr>
      </p:pic>
      <p:pic>
        <p:nvPicPr>
          <p:cNvPr id="27653" name="Picture 4">
            <a:extLst>
              <a:ext uri="{FF2B5EF4-FFF2-40B4-BE49-F238E27FC236}">
                <a16:creationId xmlns:a16="http://schemas.microsoft.com/office/drawing/2014/main" id="{8798345B-8F1D-40E8-8314-D44FC3B5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91000"/>
            <a:ext cx="35988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8922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927BC-E621-4AD6-A6C2-DF8BD53D1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609600"/>
            <a:ext cx="8458200" cy="1455738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Fracture treatment modalities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75CAF677-0FE9-47C7-B02C-C92CD1BE3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057400"/>
            <a:ext cx="8686800" cy="3733800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According to the treatment time for injuries of the bone-joint system, we differentiate 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sr-Latn-RS" dirty="0">
                <a:latin typeface="Times New Roman" pitchFamily="18" charset="0"/>
                <a:cs typeface="Times New Roman" pitchFamily="18" charset="0"/>
              </a:rPr>
              <a:t>Urgent Care (ATLS)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Primary management of fractures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(DCO)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Definitive management of the fracture</a:t>
            </a:r>
          </a:p>
        </p:txBody>
      </p:sp>
    </p:spTree>
  </p:cSld>
  <p:clrMapOvr>
    <a:masterClrMapping/>
  </p:clrMapOvr>
  <p:transition advTm="15359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Custom Design">
  <a:themeElements>
    <a:clrScheme name="Custom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Custom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VMA Ankle</Template>
  <TotalTime>12660</TotalTime>
  <Words>2198</Words>
  <Application>Microsoft Office PowerPoint</Application>
  <PresentationFormat>On-screen Show (4:3)</PresentationFormat>
  <Paragraphs>322</Paragraphs>
  <Slides>46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Celestial</vt:lpstr>
      <vt:lpstr>Custom Design</vt:lpstr>
      <vt:lpstr>NON-OPERATIVE TREATMENT OF FRACTURES</vt:lpstr>
      <vt:lpstr>THE CONTENT</vt:lpstr>
      <vt:lpstr>history</vt:lpstr>
      <vt:lpstr>history</vt:lpstr>
      <vt:lpstr>history</vt:lpstr>
      <vt:lpstr>INTRODUCTION</vt:lpstr>
      <vt:lpstr>Trauma OF bone AND joint system</vt:lpstr>
      <vt:lpstr>Mmechanism of injury</vt:lpstr>
      <vt:lpstr>Fracture treatment modalities</vt:lpstr>
      <vt:lpstr>Urgent treatment of fractures</vt:lpstr>
      <vt:lpstr>Primary management of fractures</vt:lpstr>
      <vt:lpstr>indications for non-operative treatment of fractures</vt:lpstr>
      <vt:lpstr>Non-operative treatment of fractures</vt:lpstr>
      <vt:lpstr>non-operative treatment of fractures</vt:lpstr>
      <vt:lpstr>Anatomical fracture reduction </vt:lpstr>
      <vt:lpstr>Non-anatomical (functional) fracture reduction</vt:lpstr>
      <vt:lpstr>Non-anatomical (functional) fracture reduction</vt:lpstr>
      <vt:lpstr>non-operative treatment of fractures</vt:lpstr>
      <vt:lpstr>Closed reduction</vt:lpstr>
      <vt:lpstr>Available ways to hold the reduction</vt:lpstr>
      <vt:lpstr>Improvised splints </vt:lpstr>
      <vt:lpstr>Conventional splints</vt:lpstr>
      <vt:lpstr> Plaster immobilization  </vt:lpstr>
      <vt:lpstr>Plaster immobilization</vt:lpstr>
      <vt:lpstr>Plaster immobilization </vt:lpstr>
      <vt:lpstr>Plaster immobilization</vt:lpstr>
      <vt:lpstr>complications of plaster immobilization</vt:lpstr>
      <vt:lpstr>Functional immobilization </vt:lpstr>
      <vt:lpstr>Functional immobilization </vt:lpstr>
      <vt:lpstr>Functional immobilization </vt:lpstr>
      <vt:lpstr>Gravitational reduction and immobilization</vt:lpstr>
      <vt:lpstr>Continuous traction  </vt:lpstr>
      <vt:lpstr> Continuous traction  </vt:lpstr>
      <vt:lpstr>Continuous traction </vt:lpstr>
      <vt:lpstr>Continuous skin traction  </vt:lpstr>
      <vt:lpstr>Continuous skin traction</vt:lpstr>
      <vt:lpstr>Continuous skin traction  </vt:lpstr>
      <vt:lpstr>Continuous skin traction  </vt:lpstr>
      <vt:lpstr>Continuous transosseous traction </vt:lpstr>
      <vt:lpstr>Continuous transosseous traction</vt:lpstr>
      <vt:lpstr>Continuous transosseous traction</vt:lpstr>
      <vt:lpstr>Cervical Hallo traction</vt:lpstr>
      <vt:lpstr>Continuous traction</vt:lpstr>
      <vt:lpstr>Complications of Continuous traction </vt:lpstr>
      <vt:lpstr>conclusion</vt:lpstr>
      <vt:lpstr>PowerPoint Presentation</vt:lpstr>
    </vt:vector>
  </TitlesOfParts>
  <Company>&lt;arabianhorse&gt;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Ortho1</dc:creator>
  <cp:lastModifiedBy>Yeljko</cp:lastModifiedBy>
  <cp:revision>851</cp:revision>
  <dcterms:created xsi:type="dcterms:W3CDTF">2017-05-29T12:28:02Z</dcterms:created>
  <dcterms:modified xsi:type="dcterms:W3CDTF">2023-09-11T15:29:50Z</dcterms:modified>
</cp:coreProperties>
</file>